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75" r:id="rId2"/>
    <p:sldId id="257" r:id="rId3"/>
    <p:sldId id="258" r:id="rId4"/>
    <p:sldId id="259" r:id="rId5"/>
    <p:sldId id="260" r:id="rId6"/>
    <p:sldId id="276" r:id="rId7"/>
    <p:sldId id="261" r:id="rId8"/>
    <p:sldId id="290" r:id="rId9"/>
    <p:sldId id="263" r:id="rId10"/>
    <p:sldId id="281" r:id="rId11"/>
    <p:sldId id="264" r:id="rId12"/>
    <p:sldId id="265" r:id="rId13"/>
    <p:sldId id="293" r:id="rId14"/>
    <p:sldId id="268" r:id="rId15"/>
    <p:sldId id="269" r:id="rId16"/>
    <p:sldId id="266" r:id="rId17"/>
    <p:sldId id="272" r:id="rId18"/>
    <p:sldId id="273" r:id="rId19"/>
    <p:sldId id="262" r:id="rId20"/>
    <p:sldId id="274" r:id="rId21"/>
    <p:sldId id="271" r:id="rId22"/>
    <p:sldId id="282" r:id="rId23"/>
    <p:sldId id="279" r:id="rId24"/>
    <p:sldId id="289" r:id="rId25"/>
    <p:sldId id="291" r:id="rId26"/>
    <p:sldId id="292" r:id="rId27"/>
    <p:sldId id="270" r:id="rId28"/>
    <p:sldId id="278" r:id="rId29"/>
    <p:sldId id="286" r:id="rId30"/>
    <p:sldId id="287" r:id="rId31"/>
    <p:sldId id="284" r:id="rId32"/>
    <p:sldId id="285" r:id="rId3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8" autoAdjust="0"/>
    <p:restoredTop sz="85196" autoAdjust="0"/>
  </p:normalViewPr>
  <p:slideViewPr>
    <p:cSldViewPr>
      <p:cViewPr varScale="1">
        <p:scale>
          <a:sx n="78" d="100"/>
          <a:sy n="78" d="100"/>
        </p:scale>
        <p:origin x="17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46083"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731840" y="4560890"/>
            <a:ext cx="5851525" cy="4319587"/>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1"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eaLnBrk="1" hangingPunct="1">
              <a:defRPr sz="1300"/>
            </a:lvl1pPr>
          </a:lstStyle>
          <a:p>
            <a:pPr>
              <a:defRPr/>
            </a:pPr>
            <a:fld id="{9A2A55ED-158E-4405-86DD-98331F8BDB62}" type="slidenum">
              <a:rPr lang="en-US" altLang="en-US"/>
              <a:pPr>
                <a:defRPr/>
              </a:pPr>
              <a:t>‹#›</a:t>
            </a:fld>
            <a:endParaRPr lang="en-US" altLang="en-US"/>
          </a:p>
        </p:txBody>
      </p:sp>
    </p:spTree>
    <p:extLst>
      <p:ext uri="{BB962C8B-B14F-4D97-AF65-F5344CB8AC3E}">
        <p14:creationId xmlns:p14="http://schemas.microsoft.com/office/powerpoint/2010/main" val="1334669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Portable routers are one of the most versatile tools in the shop. They are used for cutting out materials, creating wood joinery, as</a:t>
            </a:r>
            <a:r>
              <a:rPr lang="en-US" altLang="en-US" baseline="0" dirty="0" smtClean="0">
                <a:latin typeface="Arial" panose="020B0604020202020204" pitchFamily="34" charset="0"/>
              </a:rPr>
              <a:t> well as shaping decorative edges. This learning unit will cover the parts and accessories for fixed-base and plunge routers.</a:t>
            </a:r>
            <a:endParaRPr lang="en-US" altLang="en-US" dirty="0" smtClean="0">
              <a:latin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1482EE69-3CEC-4E23-9511-A5C9B119E4B6}" type="slidenum">
              <a:rPr lang="en-US" altLang="en-US" smtClean="0"/>
              <a:pPr/>
              <a:t>1</a:t>
            </a:fld>
            <a:endParaRPr lang="en-US" altLang="en-US" smtClean="0"/>
          </a:p>
        </p:txBody>
      </p:sp>
    </p:spTree>
    <p:extLst>
      <p:ext uri="{BB962C8B-B14F-4D97-AF65-F5344CB8AC3E}">
        <p14:creationId xmlns:p14="http://schemas.microsoft.com/office/powerpoint/2010/main" val="19148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If you need to make a deep cut, make multiple passes at progressive depths. This reduces tearout, burning and bit breakage. Rotate the turret stop each time to make successively deeper cuts.</a:t>
            </a:r>
          </a:p>
          <a:p>
            <a:endParaRPr lang="en-US" altLang="en-US" dirty="0"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0394C270-E3D0-4E4D-A33F-CBC801C6F874}" type="slidenum">
              <a:rPr lang="en-US" altLang="en-US" smtClean="0"/>
              <a:pPr/>
              <a:t>10</a:t>
            </a:fld>
            <a:endParaRPr lang="en-US" altLang="en-US" smtClean="0"/>
          </a:p>
        </p:txBody>
      </p:sp>
    </p:spTree>
    <p:extLst>
      <p:ext uri="{BB962C8B-B14F-4D97-AF65-F5344CB8AC3E}">
        <p14:creationId xmlns:p14="http://schemas.microsoft.com/office/powerpoint/2010/main" val="221330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Variable Speed routers allow you to adjust the speed of the router bit. This control is usually a rotating dial located on the body of the tool, and is separate from the ON-OFF control. Larger diameter bits should be run at slower speeds,</a:t>
            </a:r>
            <a:r>
              <a:rPr lang="en-US" altLang="en-US" baseline="0" dirty="0" smtClean="0">
                <a:latin typeface="Arial" panose="020B0604020202020204" pitchFamily="34" charset="0"/>
              </a:rPr>
              <a:t> while </a:t>
            </a:r>
            <a:r>
              <a:rPr lang="en-US" altLang="en-US" dirty="0" smtClean="0">
                <a:latin typeface="Arial" panose="020B0604020202020204" pitchFamily="34" charset="0"/>
              </a:rPr>
              <a:t>smaller bits should run at higher speeds. Running a large diameter bit at a high speed is dangerous. Tooling</a:t>
            </a:r>
            <a:r>
              <a:rPr lang="en-US" altLang="en-US" baseline="0" dirty="0" smtClean="0">
                <a:latin typeface="Arial" panose="020B0604020202020204" pitchFamily="34" charset="0"/>
              </a:rPr>
              <a:t> manufacturer’s provide charts with recommended speeds, </a:t>
            </a:r>
            <a:r>
              <a:rPr lang="en-US" altLang="en-US" dirty="0" smtClean="0">
                <a:latin typeface="Arial" panose="020B0604020202020204" pitchFamily="34" charset="0"/>
              </a:rPr>
              <a:t>It is also important to be aware that some woods will burn if a cutter is used at high speed, regardless of how sharp it is.</a:t>
            </a:r>
          </a:p>
          <a:p>
            <a:endParaRPr lang="en-US" altLang="en-US" dirty="0" smtClean="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104B95A3-9588-4F1A-882C-FDE50F72D2F5}" type="slidenum">
              <a:rPr lang="en-US" altLang="en-US" smtClean="0"/>
              <a:pPr/>
              <a:t>11</a:t>
            </a:fld>
            <a:endParaRPr lang="en-US" altLang="en-US" smtClean="0"/>
          </a:p>
        </p:txBody>
      </p:sp>
    </p:spTree>
    <p:extLst>
      <p:ext uri="{BB962C8B-B14F-4D97-AF65-F5344CB8AC3E}">
        <p14:creationId xmlns:p14="http://schemas.microsoft.com/office/powerpoint/2010/main" val="426531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BD80B3AB-2C4E-49FB-897C-C23B48B7B060}" type="slidenum">
              <a:rPr lang="en-US" altLang="en-US" smtClean="0"/>
              <a:pPr/>
              <a:t>12</a:t>
            </a:fld>
            <a:endParaRPr lang="en-US" altLang="en-US" smtClean="0"/>
          </a:p>
        </p:txBody>
      </p:sp>
    </p:spTree>
    <p:extLst>
      <p:ext uri="{BB962C8B-B14F-4D97-AF65-F5344CB8AC3E}">
        <p14:creationId xmlns:p14="http://schemas.microsoft.com/office/powerpoint/2010/main" val="1774815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14266">
              <a:defRPr/>
            </a:pPr>
            <a:r>
              <a:rPr lang="en-US" altLang="en-US" dirty="0" smtClean="0">
                <a:latin typeface="Arial" panose="020B0604020202020204" pitchFamily="34" charset="0"/>
              </a:rPr>
              <a:t>Router bits are the cutters that do the shaping. </a:t>
            </a:r>
            <a:r>
              <a:rPr lang="en-US" dirty="0" smtClean="0"/>
              <a:t>They come in many shapes and sizes. You need to be able to identify profiles, because bits do not always get put back in the correct place in the cabinet.</a:t>
            </a:r>
          </a:p>
          <a:p>
            <a:pPr defTabSz="914266">
              <a:defRPr/>
            </a:pPr>
            <a:r>
              <a:rPr lang="en-US" altLang="en-US" dirty="0" smtClean="0">
                <a:latin typeface="Arial" panose="020B0604020202020204" pitchFamily="34" charset="0"/>
              </a:rPr>
              <a:t>Routers bits typically come with either a 1/4” or 1/2” shank. Though slightly more expensive, 1/2” bits are stronger, stiffer and less likely to break. Most production bits have a carbide cutting edge for longer service life. All bits are not created equal. Subtle differences from one company to another in design and quality of materials can produce dramatic differences in performance.</a:t>
            </a:r>
          </a:p>
          <a:p>
            <a:endParaRPr lang="en-US" dirty="0"/>
          </a:p>
        </p:txBody>
      </p:sp>
      <p:sp>
        <p:nvSpPr>
          <p:cNvPr id="4" name="Slide Number Placeholder 3"/>
          <p:cNvSpPr>
            <a:spLocks noGrp="1"/>
          </p:cNvSpPr>
          <p:nvPr>
            <p:ph type="sldNum" sz="quarter" idx="10"/>
          </p:nvPr>
        </p:nvSpPr>
        <p:spPr/>
        <p:txBody>
          <a:bodyPr/>
          <a:lstStyle/>
          <a:p>
            <a:pPr>
              <a:defRPr/>
            </a:pPr>
            <a:fld id="{9A2A55ED-158E-4405-86DD-98331F8BDB62}" type="slidenum">
              <a:rPr lang="en-US" altLang="en-US" smtClean="0"/>
              <a:pPr>
                <a:defRPr/>
              </a:pPr>
              <a:t>13</a:t>
            </a:fld>
            <a:endParaRPr lang="en-US" altLang="en-US"/>
          </a:p>
        </p:txBody>
      </p:sp>
    </p:spTree>
    <p:extLst>
      <p:ext uri="{BB962C8B-B14F-4D97-AF65-F5344CB8AC3E}">
        <p14:creationId xmlns:p14="http://schemas.microsoft.com/office/powerpoint/2010/main" val="3676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Long, narrow bits with 1/4” shanks are vulnerable to bending and stress. Be careful when applying pressure to a cut when using this type of bit.  These bits can break when applying too much force</a:t>
            </a:r>
            <a:r>
              <a:rPr lang="en-US" altLang="en-US" baseline="0" dirty="0" smtClean="0">
                <a:latin typeface="Arial" panose="020B0604020202020204" pitchFamily="34" charset="0"/>
              </a:rPr>
              <a:t> </a:t>
            </a:r>
            <a:r>
              <a:rPr lang="en-US" altLang="en-US" dirty="0" smtClean="0">
                <a:latin typeface="Arial" panose="020B0604020202020204" pitchFamily="34" charset="0"/>
              </a:rPr>
              <a:t>while routing. A good rule of thumb is to never cut deeper than the diameter of the bit in one pass. </a:t>
            </a:r>
          </a:p>
          <a:p>
            <a:pPr eaLnBrk="1" hangingPunct="1">
              <a:spcBef>
                <a:spcPct val="0"/>
              </a:spcBef>
            </a:pPr>
            <a:r>
              <a:rPr lang="en-US" altLang="en-US" dirty="0" smtClean="0">
                <a:latin typeface="Arial" panose="020B0604020202020204" pitchFamily="34" charset="0"/>
              </a:rPr>
              <a:t>Dull bits will tear and chip the grain, causing burn marks on the work and overload the motor. Heat also builds up when waste chips are not cleared or if the feed-rate is too slow. Bits should be sharpened or replaced when you see burn marks. </a:t>
            </a:r>
          </a:p>
          <a:p>
            <a:endParaRPr lang="en-US" altLang="en-US" dirty="0"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8D9DA8A0-DDD6-49D3-91F8-21DA5C195E1F}" type="slidenum">
              <a:rPr lang="en-US" altLang="en-US" smtClean="0"/>
              <a:pPr/>
              <a:t>14</a:t>
            </a:fld>
            <a:endParaRPr lang="en-US" altLang="en-US" smtClean="0"/>
          </a:p>
        </p:txBody>
      </p:sp>
    </p:spTree>
    <p:extLst>
      <p:ext uri="{BB962C8B-B14F-4D97-AF65-F5344CB8AC3E}">
        <p14:creationId xmlns:p14="http://schemas.microsoft.com/office/powerpoint/2010/main" val="2069681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Edge-forming bits are used to shape and trim the edges of boards. Most have a pilot bearing that rolls along the edge of the work-piece to guide the router and control the cut. The bearing turns freely (which prevents burning the edge from friction), while the bit spins at the router’s speed. Pilot bearings must be kept free of glue, pitch and sawdust.</a:t>
            </a:r>
          </a:p>
          <a:p>
            <a:endParaRPr lang="en-US" altLang="en-US" dirty="0"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8874CF28-F63D-4A58-90AD-E585550BE4FB}" type="slidenum">
              <a:rPr lang="en-US" altLang="en-US" smtClean="0"/>
              <a:pPr/>
              <a:t>15</a:t>
            </a:fld>
            <a:endParaRPr lang="en-US" altLang="en-US" smtClean="0"/>
          </a:p>
        </p:txBody>
      </p:sp>
    </p:spTree>
    <p:extLst>
      <p:ext uri="{BB962C8B-B14F-4D97-AF65-F5344CB8AC3E}">
        <p14:creationId xmlns:p14="http://schemas.microsoft.com/office/powerpoint/2010/main" val="395287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Flush-trim bits are commonly used to trim plastic laminate even with the surface that the bearing follows. The pilot bearing is the same diameter as the cutter. Pattern bits are</a:t>
            </a:r>
            <a:r>
              <a:rPr lang="en-US" altLang="en-US" baseline="0" dirty="0" smtClean="0">
                <a:latin typeface="Arial" panose="020B0604020202020204" pitchFamily="34" charset="0"/>
              </a:rPr>
              <a:t> similar to flush trim bits, except that</a:t>
            </a:r>
            <a:r>
              <a:rPr lang="en-US" altLang="en-US" dirty="0" smtClean="0">
                <a:latin typeface="Arial" panose="020B0604020202020204" pitchFamily="34" charset="0"/>
              </a:rPr>
              <a:t> the bearing is mounted at the top of the cutter. </a:t>
            </a:r>
            <a:r>
              <a:rPr lang="en-US" altLang="en-US" baseline="0" dirty="0" smtClean="0">
                <a:latin typeface="Arial" panose="020B0604020202020204" pitchFamily="34" charset="0"/>
              </a:rPr>
              <a:t>Pattern bits</a:t>
            </a:r>
            <a:r>
              <a:rPr lang="en-US" altLang="en-US" dirty="0" smtClean="0">
                <a:latin typeface="Arial" panose="020B0604020202020204" pitchFamily="34" charset="0"/>
              </a:rPr>
              <a:t> are used in conjunction</a:t>
            </a:r>
            <a:r>
              <a:rPr lang="en-US" altLang="en-US" baseline="0" dirty="0" smtClean="0">
                <a:latin typeface="Arial" panose="020B0604020202020204" pitchFamily="34" charset="0"/>
              </a:rPr>
              <a:t> with a pattern to route pre-defined shapes.</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FFB8C424-A4BA-40DA-A81B-CC52819978F1}" type="slidenum">
              <a:rPr lang="en-US" altLang="en-US" smtClean="0"/>
              <a:pPr/>
              <a:t>16</a:t>
            </a:fld>
            <a:endParaRPr lang="en-US" altLang="en-US" smtClean="0"/>
          </a:p>
        </p:txBody>
      </p:sp>
    </p:spTree>
    <p:extLst>
      <p:ext uri="{BB962C8B-B14F-4D97-AF65-F5344CB8AC3E}">
        <p14:creationId xmlns:p14="http://schemas.microsoft.com/office/powerpoint/2010/main" val="943164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Most routers require two wrenches to change the bit. One wrench holds the spindle, while the second wrench loosens or tightens the collet nut. Remove the motor from the base if possible to make access to the bit easier. If the nut is loose and the bit remains tight, continue unscrewing the nut. Many collets have a secondary point which must be reached before the bit is freed.</a:t>
            </a:r>
          </a:p>
          <a:p>
            <a:endParaRPr lang="en-US" altLang="en-US" dirty="0"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37434AFF-75FC-46E5-901D-EB78D7392452}" type="slidenum">
              <a:rPr lang="en-US" altLang="en-US" smtClean="0"/>
              <a:pPr/>
              <a:t>17</a:t>
            </a:fld>
            <a:endParaRPr lang="en-US" altLang="en-US" smtClean="0"/>
          </a:p>
        </p:txBody>
      </p:sp>
    </p:spTree>
    <p:extLst>
      <p:ext uri="{BB962C8B-B14F-4D97-AF65-F5344CB8AC3E}">
        <p14:creationId xmlns:p14="http://schemas.microsoft.com/office/powerpoint/2010/main" val="251929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 spindle lock is a feature that secures the router spindle in place, while you change bits. With one finger you can lock the spindle and use a wrench in the other hand to loosen the collet nut.</a:t>
            </a:r>
          </a:p>
          <a:p>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5EC2F0C1-48A7-4ED6-876F-639DBD05449C}" type="slidenum">
              <a:rPr lang="en-US" altLang="en-US" smtClean="0"/>
              <a:pPr/>
              <a:t>18</a:t>
            </a:fld>
            <a:endParaRPr lang="en-US" altLang="en-US" smtClean="0"/>
          </a:p>
        </p:txBody>
      </p:sp>
    </p:spTree>
    <p:extLst>
      <p:ext uri="{BB962C8B-B14F-4D97-AF65-F5344CB8AC3E}">
        <p14:creationId xmlns:p14="http://schemas.microsoft.com/office/powerpoint/2010/main" val="817925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When installing router bits…..</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54431CED-ABFC-4BF4-8FD2-7F8A26DFF257}" type="slidenum">
              <a:rPr lang="en-US" altLang="en-US" smtClean="0"/>
              <a:pPr/>
              <a:t>19</a:t>
            </a:fld>
            <a:endParaRPr lang="en-US" altLang="en-US" smtClean="0"/>
          </a:p>
        </p:txBody>
      </p:sp>
    </p:spTree>
    <p:extLst>
      <p:ext uri="{BB962C8B-B14F-4D97-AF65-F5344CB8AC3E}">
        <p14:creationId xmlns:p14="http://schemas.microsoft.com/office/powerpoint/2010/main" val="395929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842" indent="-285708">
              <a:spcBef>
                <a:spcPct val="30000"/>
              </a:spcBef>
              <a:defRPr sz="1200">
                <a:solidFill>
                  <a:schemeClr val="tx1"/>
                </a:solidFill>
                <a:latin typeface="Arial" panose="020B0604020202020204" pitchFamily="34" charset="0"/>
              </a:defRPr>
            </a:lvl2pPr>
            <a:lvl3pPr marL="1142833" indent="-228567">
              <a:spcBef>
                <a:spcPct val="30000"/>
              </a:spcBef>
              <a:defRPr sz="1200">
                <a:solidFill>
                  <a:schemeClr val="tx1"/>
                </a:solidFill>
                <a:latin typeface="Arial" panose="020B0604020202020204" pitchFamily="34" charset="0"/>
              </a:defRPr>
            </a:lvl3pPr>
            <a:lvl4pPr marL="1599966" indent="-228567">
              <a:spcBef>
                <a:spcPct val="30000"/>
              </a:spcBef>
              <a:defRPr sz="1200">
                <a:solidFill>
                  <a:schemeClr val="tx1"/>
                </a:solidFill>
                <a:latin typeface="Arial" panose="020B0604020202020204" pitchFamily="34" charset="0"/>
              </a:defRPr>
            </a:lvl4pPr>
            <a:lvl5pPr marL="2057099" indent="-228567">
              <a:spcBef>
                <a:spcPct val="30000"/>
              </a:spcBef>
              <a:defRPr sz="1200">
                <a:solidFill>
                  <a:schemeClr val="tx1"/>
                </a:solidFill>
                <a:latin typeface="Arial" panose="020B0604020202020204" pitchFamily="34" charset="0"/>
              </a:defRPr>
            </a:lvl5pPr>
            <a:lvl6pPr marL="2514232" indent="-228567" eaLnBrk="0" fontAlgn="base" hangingPunct="0">
              <a:spcBef>
                <a:spcPct val="30000"/>
              </a:spcBef>
              <a:spcAft>
                <a:spcPct val="0"/>
              </a:spcAft>
              <a:defRPr sz="1200">
                <a:solidFill>
                  <a:schemeClr val="tx1"/>
                </a:solidFill>
                <a:latin typeface="Arial" panose="020B0604020202020204" pitchFamily="34" charset="0"/>
              </a:defRPr>
            </a:lvl6pPr>
            <a:lvl7pPr marL="2971365" indent="-228567" eaLnBrk="0" fontAlgn="base" hangingPunct="0">
              <a:spcBef>
                <a:spcPct val="30000"/>
              </a:spcBef>
              <a:spcAft>
                <a:spcPct val="0"/>
              </a:spcAft>
              <a:defRPr sz="1200">
                <a:solidFill>
                  <a:schemeClr val="tx1"/>
                </a:solidFill>
                <a:latin typeface="Arial" panose="020B0604020202020204" pitchFamily="34" charset="0"/>
              </a:defRPr>
            </a:lvl7pPr>
            <a:lvl8pPr marL="3428497" indent="-228567" eaLnBrk="0" fontAlgn="base" hangingPunct="0">
              <a:spcBef>
                <a:spcPct val="30000"/>
              </a:spcBef>
              <a:spcAft>
                <a:spcPct val="0"/>
              </a:spcAft>
              <a:defRPr sz="1200">
                <a:solidFill>
                  <a:schemeClr val="tx1"/>
                </a:solidFill>
                <a:latin typeface="Arial" panose="020B0604020202020204" pitchFamily="34" charset="0"/>
              </a:defRPr>
            </a:lvl8pPr>
            <a:lvl9pPr marL="3885630" indent="-22856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4988A9-F83E-485E-B882-C3DDC706795F}" type="slidenum">
              <a:rPr lang="en-US" altLang="en-US" sz="1300"/>
              <a:pPr>
                <a:spcBef>
                  <a:spcPct val="0"/>
                </a:spcBef>
              </a:pPr>
              <a:t>2</a:t>
            </a:fld>
            <a:endParaRPr lang="en-US" altLang="en-US"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portable router are fitted with cutters that shape and trim the edges of boards. The bit spins at extremely high rates-of-speed, between 12,000-25,000 rpm. Routers are rated by horsepower (</a:t>
            </a:r>
            <a:r>
              <a:rPr lang="en-US" altLang="en-US" dirty="0" err="1" smtClean="0">
                <a:latin typeface="Arial" panose="020B0604020202020204" pitchFamily="34" charset="0"/>
              </a:rPr>
              <a:t>hp</a:t>
            </a:r>
            <a:r>
              <a:rPr lang="en-US" altLang="en-US" dirty="0" smtClean="0">
                <a:latin typeface="Arial" panose="020B0604020202020204" pitchFamily="34" charset="0"/>
              </a:rPr>
              <a:t>) and collet capacity. The router bit shank is held in the router by a collet, which squeezes the shank when you tighten the collet nut.  Small routers may have a ¼” collet, while larger routers typically can accept both 1/4” and 1/2” router shanks, by changing collets.</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75435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rPr>
              <a:t>Carbide bits are brittle. </a:t>
            </a:r>
            <a:r>
              <a:rPr lang="en-US" altLang="en-US" b="1" smtClean="0">
                <a:latin typeface="Arial" panose="020B0604020202020204" pitchFamily="34" charset="0"/>
              </a:rPr>
              <a:t>Be careful not to </a:t>
            </a:r>
            <a:r>
              <a:rPr lang="en-US" altLang="en-US" smtClean="0">
                <a:latin typeface="Arial" panose="020B0604020202020204" pitchFamily="34" charset="0"/>
              </a:rPr>
              <a:t>drop them as they can break. Pitch build-up is a sign of a dull bit. The bit heats up and draws pitch out of the wood. Sharpen or replace the bit.</a:t>
            </a:r>
          </a:p>
          <a:p>
            <a:pPr eaLnBrk="1" hangingPunct="1">
              <a:spcBef>
                <a:spcPct val="0"/>
              </a:spcBef>
            </a:pPr>
            <a:r>
              <a:rPr lang="en-US" altLang="en-US" smtClean="0">
                <a:latin typeface="Arial" panose="020B0604020202020204" pitchFamily="34" charset="0"/>
              </a:rPr>
              <a:t>Clean and lubricate pilot bearings. Contact adhesive can seize a bearing and unthread the bearing screw. The bearing can fall off and the router bit will dig into your work.  Pay close attention to the condition of pilot bearings. Inspect router bit shanks for damage, which may be a sign of a damaged collet.</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D75975C4-492A-407C-9AB7-AF71B08DB81D}" type="slidenum">
              <a:rPr lang="en-US" altLang="en-US" smtClean="0"/>
              <a:pPr/>
              <a:t>20</a:t>
            </a:fld>
            <a:endParaRPr lang="en-US" altLang="en-US" smtClean="0"/>
          </a:p>
        </p:txBody>
      </p:sp>
    </p:spTree>
    <p:extLst>
      <p:ext uri="{BB962C8B-B14F-4D97-AF65-F5344CB8AC3E}">
        <p14:creationId xmlns:p14="http://schemas.microsoft.com/office/powerpoint/2010/main" val="2978810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Work must be securely clamped while shaping. Beware when routing edge profiles that the cutter does not extend below the stock and cause damage to the table.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44C3A855-4C1D-4B8B-BAA6-D3129389EA58}" type="slidenum">
              <a:rPr lang="en-US" altLang="en-US" smtClean="0"/>
              <a:pPr/>
              <a:t>21</a:t>
            </a:fld>
            <a:endParaRPr lang="en-US" altLang="en-US" smtClean="0"/>
          </a:p>
        </p:txBody>
      </p:sp>
    </p:spTree>
    <p:extLst>
      <p:ext uri="{BB962C8B-B14F-4D97-AF65-F5344CB8AC3E}">
        <p14:creationId xmlns:p14="http://schemas.microsoft.com/office/powerpoint/2010/main" val="1785624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To shape an edge, you must first adjust the depth of cut. Use a test piece to check the setting. Never turn the router on when the bit is touching the wood. Allow the motor to come to full speed before cutting. Larger diameter bits can cause the operator to lose control of the router on startup. Be prepared to resist this force.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C8EEE351-0A79-434D-A5A9-9C8E7213FEF2}" type="slidenum">
              <a:rPr lang="en-US" altLang="en-US" smtClean="0"/>
              <a:pPr/>
              <a:t>22</a:t>
            </a:fld>
            <a:endParaRPr lang="en-US" altLang="en-US" smtClean="0"/>
          </a:p>
        </p:txBody>
      </p:sp>
    </p:spTree>
    <p:extLst>
      <p:ext uri="{BB962C8B-B14F-4D97-AF65-F5344CB8AC3E}">
        <p14:creationId xmlns:p14="http://schemas.microsoft.com/office/powerpoint/2010/main" val="175277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If the router feels like “it wants to run away from you”, you are probably climb-cutting. This is only controllable with very small bits. When routing an outside edge, rout counter-clockwise (Left to Right). When routing an inside edge, rout clockwise.</a:t>
            </a:r>
          </a:p>
          <a:p>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E84FDB5D-D77A-4376-BA62-ED0F3393DACE}" type="slidenum">
              <a:rPr lang="en-US" altLang="en-US" smtClean="0"/>
              <a:pPr/>
              <a:t>23</a:t>
            </a:fld>
            <a:endParaRPr lang="en-US" altLang="en-US" smtClean="0"/>
          </a:p>
        </p:txBody>
      </p:sp>
    </p:spTree>
    <p:extLst>
      <p:ext uri="{BB962C8B-B14F-4D97-AF65-F5344CB8AC3E}">
        <p14:creationId xmlns:p14="http://schemas.microsoft.com/office/powerpoint/2010/main" val="2743503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6">
              <a:defRPr/>
            </a:pPr>
            <a:r>
              <a:rPr lang="en-US" altLang="en-US" dirty="0"/>
              <a:t>A splintered edge is caused by the bit pushing the wood-grain apart at the end of a cut. To avoid splintering, first cut across the grain, and then with-the-grain. Routing this direction, across-the-grain, will cause splintering at the end of a cut.  This can be avoided by using a sacrificial block, or by climb-cutting at the corner.  Care must be taken when climb cutting, especially if your using large diameter bits.</a:t>
            </a:r>
          </a:p>
          <a:p>
            <a:endParaRPr lang="en-US" altLang="en-US" dirty="0"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9095973A-2395-422D-BA7C-D2F12269D2F7}" type="slidenum">
              <a:rPr lang="en-US" altLang="en-US" smtClean="0"/>
              <a:pPr/>
              <a:t>24</a:t>
            </a:fld>
            <a:endParaRPr lang="en-US" altLang="en-US" smtClean="0"/>
          </a:p>
        </p:txBody>
      </p:sp>
    </p:spTree>
    <p:extLst>
      <p:ext uri="{BB962C8B-B14F-4D97-AF65-F5344CB8AC3E}">
        <p14:creationId xmlns:p14="http://schemas.microsoft.com/office/powerpoint/2010/main" val="3594837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impossible</a:t>
            </a:r>
            <a:r>
              <a:rPr lang="en-US" baseline="0" dirty="0" smtClean="0"/>
              <a:t> to make precise cuts with a router when using bits without bearings. To control the cut on bits without bearings, you can use a template guide with a pattern. A template guide which provides clearance for the bit is installed in the base of the router. The guide will follow the edge of a precut pattern.</a:t>
            </a:r>
            <a:endParaRPr lang="en-US" dirty="0"/>
          </a:p>
        </p:txBody>
      </p:sp>
      <p:sp>
        <p:nvSpPr>
          <p:cNvPr id="4" name="Slide Number Placeholder 3"/>
          <p:cNvSpPr>
            <a:spLocks noGrp="1"/>
          </p:cNvSpPr>
          <p:nvPr>
            <p:ph type="sldNum" sz="quarter" idx="10"/>
          </p:nvPr>
        </p:nvSpPr>
        <p:spPr/>
        <p:txBody>
          <a:bodyPr/>
          <a:lstStyle/>
          <a:p>
            <a:pPr>
              <a:defRPr/>
            </a:pPr>
            <a:fld id="{9A2A55ED-158E-4405-86DD-98331F8BDB62}" type="slidenum">
              <a:rPr lang="en-US" altLang="en-US" smtClean="0"/>
              <a:pPr>
                <a:defRPr/>
              </a:pPr>
              <a:t>25</a:t>
            </a:fld>
            <a:endParaRPr lang="en-US" altLang="en-US"/>
          </a:p>
        </p:txBody>
      </p:sp>
    </p:spTree>
    <p:extLst>
      <p:ext uri="{BB962C8B-B14F-4D97-AF65-F5344CB8AC3E}">
        <p14:creationId xmlns:p14="http://schemas.microsoft.com/office/powerpoint/2010/main" val="233922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control the cut is to use an edge guide. OEM</a:t>
            </a:r>
            <a:r>
              <a:rPr lang="en-US" baseline="0" dirty="0" smtClean="0"/>
              <a:t> guides are available, as well as</a:t>
            </a:r>
            <a:r>
              <a:rPr lang="en-US" dirty="0" smtClean="0"/>
              <a:t> a number</a:t>
            </a:r>
            <a:r>
              <a:rPr lang="en-US" baseline="0" dirty="0" smtClean="0"/>
              <a:t> of aftermarket edge guides which allow for precise adjustments for cutting rabbets, dados, circles and ellipses.</a:t>
            </a:r>
            <a:endParaRPr lang="en-US" dirty="0"/>
          </a:p>
        </p:txBody>
      </p:sp>
      <p:sp>
        <p:nvSpPr>
          <p:cNvPr id="4" name="Slide Number Placeholder 3"/>
          <p:cNvSpPr>
            <a:spLocks noGrp="1"/>
          </p:cNvSpPr>
          <p:nvPr>
            <p:ph type="sldNum" sz="quarter" idx="10"/>
          </p:nvPr>
        </p:nvSpPr>
        <p:spPr/>
        <p:txBody>
          <a:bodyPr/>
          <a:lstStyle/>
          <a:p>
            <a:pPr>
              <a:defRPr/>
            </a:pPr>
            <a:fld id="{9A2A55ED-158E-4405-86DD-98331F8BDB62}" type="slidenum">
              <a:rPr lang="en-US" altLang="en-US" smtClean="0"/>
              <a:pPr>
                <a:defRPr/>
              </a:pPr>
              <a:t>26</a:t>
            </a:fld>
            <a:endParaRPr lang="en-US" altLang="en-US"/>
          </a:p>
        </p:txBody>
      </p:sp>
    </p:spTree>
    <p:extLst>
      <p:ext uri="{BB962C8B-B14F-4D97-AF65-F5344CB8AC3E}">
        <p14:creationId xmlns:p14="http://schemas.microsoft.com/office/powerpoint/2010/main" val="208556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Keep a constant feed rate. Each time a cut is stopped there is a chance of causing a burn or gouge. Feed rate is determined by a number of factors, including: bit size and sharpness, depth-of-cut, hardness of material, grain-direction and horsepower. </a:t>
            </a:r>
          </a:p>
          <a:p>
            <a:pPr eaLnBrk="1" hangingPunct="1">
              <a:spcBef>
                <a:spcPct val="0"/>
              </a:spcBef>
              <a:buFontTx/>
              <a:buNone/>
            </a:pPr>
            <a:r>
              <a:rPr lang="en-US" altLang="en-US" dirty="0"/>
              <a:t>The larger the bit or harder the material, the slower the feed-rate. If more material is being removed, the lower the feed rate.  Extremely large bits require slower RPM’s, and should only be used on routers equipped with speed adjustment.</a:t>
            </a:r>
          </a:p>
          <a:p>
            <a:endParaRPr lang="en-US"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505FBFF0-A6EC-4575-8640-58722E9BAB47}" type="slidenum">
              <a:rPr lang="en-US" altLang="en-US" smtClean="0"/>
              <a:pPr/>
              <a:t>27</a:t>
            </a:fld>
            <a:endParaRPr lang="en-US" altLang="en-US" smtClean="0"/>
          </a:p>
        </p:txBody>
      </p:sp>
    </p:spTree>
    <p:extLst>
      <p:ext uri="{BB962C8B-B14F-4D97-AF65-F5344CB8AC3E}">
        <p14:creationId xmlns:p14="http://schemas.microsoft.com/office/powerpoint/2010/main" val="2503383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The work-piece must be thick enough to accept the cutter and the pilot bearing. There must be enough edge for the pilot bearing to run along. The bearing will faithfully follow any bumps or crevices, so make sure the edge is clean and smooth.</a:t>
            </a:r>
          </a:p>
          <a:p>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BF785F42-52D3-4594-A9DD-A4D184FE2F67}" type="slidenum">
              <a:rPr lang="en-US" altLang="en-US" smtClean="0"/>
              <a:pPr/>
              <a:t>28</a:t>
            </a:fld>
            <a:endParaRPr lang="en-US" altLang="en-US" smtClean="0"/>
          </a:p>
        </p:txBody>
      </p:sp>
    </p:spTree>
    <p:extLst>
      <p:ext uri="{BB962C8B-B14F-4D97-AF65-F5344CB8AC3E}">
        <p14:creationId xmlns:p14="http://schemas.microsoft.com/office/powerpoint/2010/main" val="1676226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The router base is unstable when turning corners, as only 25% of the base is actually supported. Throughout the cut, hold the router firmly and press the base to the wood where it contacts the surface.</a:t>
            </a:r>
          </a:p>
          <a:p>
            <a:endParaRPr lang="en-US" altLang="en-US" dirty="0"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9E62C292-643B-4453-8061-F15816FEA8D0}" type="slidenum">
              <a:rPr lang="en-US" altLang="en-US" smtClean="0"/>
              <a:pPr/>
              <a:t>29</a:t>
            </a:fld>
            <a:endParaRPr lang="en-US" altLang="en-US" smtClean="0"/>
          </a:p>
        </p:txBody>
      </p:sp>
    </p:spTree>
    <p:extLst>
      <p:ext uri="{BB962C8B-B14F-4D97-AF65-F5344CB8AC3E}">
        <p14:creationId xmlns:p14="http://schemas.microsoft.com/office/powerpoint/2010/main" val="252948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The two (2) most common types of routers are: Fixed-base routers, which have a motor that is adjusted to a pre-set depth-of-cut before the router is turned on; and Plunge routers , which have a motor that slides up-and-down allowing the depth-of-cut to be changed while the router is turned on.</a:t>
            </a:r>
          </a:p>
          <a:p>
            <a:endParaRPr lang="en-US" altLang="en-US" dirty="0" smtClean="0">
              <a:latin typeface="Arial" panose="020B0604020202020204"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628E2383-EEE7-4280-B5B9-C699016AB90D}" type="slidenum">
              <a:rPr lang="en-US" altLang="en-US" smtClean="0"/>
              <a:pPr/>
              <a:t>3</a:t>
            </a:fld>
            <a:endParaRPr lang="en-US" altLang="en-US" smtClean="0"/>
          </a:p>
        </p:txBody>
      </p:sp>
    </p:spTree>
    <p:extLst>
      <p:ext uri="{BB962C8B-B14F-4D97-AF65-F5344CB8AC3E}">
        <p14:creationId xmlns:p14="http://schemas.microsoft.com/office/powerpoint/2010/main" val="681209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dirty="0"/>
              <a:t>It’s hard to estimate how much stress a cut will put on a bit.  Develop a sense for this by listening to how the router sounds. If it chatters, screeches, smokes or is ‘struggling’, try slowing the feed-rate, decreasing the depth-of-cut, and/or checking the sharpness of the bit.</a:t>
            </a:r>
            <a:endParaRPr lang="en-US" altLang="en-US" dirty="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9CD02558-7EA9-4471-BC9F-4CF5F27E4C66}" type="slidenum">
              <a:rPr lang="en-US" altLang="en-US" smtClean="0"/>
              <a:pPr/>
              <a:t>30</a:t>
            </a:fld>
            <a:endParaRPr lang="en-US" altLang="en-US" smtClean="0"/>
          </a:p>
        </p:txBody>
      </p:sp>
    </p:spTree>
    <p:extLst>
      <p:ext uri="{BB962C8B-B14F-4D97-AF65-F5344CB8AC3E}">
        <p14:creationId xmlns:p14="http://schemas.microsoft.com/office/powerpoint/2010/main" val="207572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When using a router,</a:t>
            </a:r>
            <a:r>
              <a:rPr lang="en-US" altLang="en-US" baseline="0" dirty="0" smtClean="0">
                <a:latin typeface="Arial" panose="020B0604020202020204" pitchFamily="34" charset="0"/>
              </a:rPr>
              <a:t> you should…</a:t>
            </a:r>
            <a:endParaRPr lang="en-US" altLang="en-US" dirty="0" smtClean="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15704B16-71DD-431F-B689-CFA4DA553F79}" type="slidenum">
              <a:rPr lang="en-US" altLang="en-US" smtClean="0"/>
              <a:pPr/>
              <a:t>31</a:t>
            </a:fld>
            <a:endParaRPr lang="en-US" altLang="en-US" smtClean="0"/>
          </a:p>
        </p:txBody>
      </p:sp>
    </p:spTree>
    <p:extLst>
      <p:ext uri="{BB962C8B-B14F-4D97-AF65-F5344CB8AC3E}">
        <p14:creationId xmlns:p14="http://schemas.microsoft.com/office/powerpoint/2010/main" val="323704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842" indent="-285708">
              <a:spcBef>
                <a:spcPct val="30000"/>
              </a:spcBef>
              <a:defRPr sz="1200">
                <a:solidFill>
                  <a:schemeClr val="tx1"/>
                </a:solidFill>
                <a:latin typeface="Arial" panose="020B0604020202020204" pitchFamily="34" charset="0"/>
              </a:defRPr>
            </a:lvl2pPr>
            <a:lvl3pPr marL="1142833" indent="-228567">
              <a:spcBef>
                <a:spcPct val="30000"/>
              </a:spcBef>
              <a:defRPr sz="1200">
                <a:solidFill>
                  <a:schemeClr val="tx1"/>
                </a:solidFill>
                <a:latin typeface="Arial" panose="020B0604020202020204" pitchFamily="34" charset="0"/>
              </a:defRPr>
            </a:lvl3pPr>
            <a:lvl4pPr marL="1599966" indent="-228567">
              <a:spcBef>
                <a:spcPct val="30000"/>
              </a:spcBef>
              <a:defRPr sz="1200">
                <a:solidFill>
                  <a:schemeClr val="tx1"/>
                </a:solidFill>
                <a:latin typeface="Arial" panose="020B0604020202020204" pitchFamily="34" charset="0"/>
              </a:defRPr>
            </a:lvl4pPr>
            <a:lvl5pPr marL="2057099" indent="-228567">
              <a:spcBef>
                <a:spcPct val="30000"/>
              </a:spcBef>
              <a:defRPr sz="1200">
                <a:solidFill>
                  <a:schemeClr val="tx1"/>
                </a:solidFill>
                <a:latin typeface="Arial" panose="020B0604020202020204" pitchFamily="34" charset="0"/>
              </a:defRPr>
            </a:lvl5pPr>
            <a:lvl6pPr marL="2514232" indent="-228567" eaLnBrk="0" fontAlgn="base" hangingPunct="0">
              <a:spcBef>
                <a:spcPct val="30000"/>
              </a:spcBef>
              <a:spcAft>
                <a:spcPct val="0"/>
              </a:spcAft>
              <a:defRPr sz="1200">
                <a:solidFill>
                  <a:schemeClr val="tx1"/>
                </a:solidFill>
                <a:latin typeface="Arial" panose="020B0604020202020204" pitchFamily="34" charset="0"/>
              </a:defRPr>
            </a:lvl6pPr>
            <a:lvl7pPr marL="2971365" indent="-228567" eaLnBrk="0" fontAlgn="base" hangingPunct="0">
              <a:spcBef>
                <a:spcPct val="30000"/>
              </a:spcBef>
              <a:spcAft>
                <a:spcPct val="0"/>
              </a:spcAft>
              <a:defRPr sz="1200">
                <a:solidFill>
                  <a:schemeClr val="tx1"/>
                </a:solidFill>
                <a:latin typeface="Arial" panose="020B0604020202020204" pitchFamily="34" charset="0"/>
              </a:defRPr>
            </a:lvl7pPr>
            <a:lvl8pPr marL="3428497" indent="-228567" eaLnBrk="0" fontAlgn="base" hangingPunct="0">
              <a:spcBef>
                <a:spcPct val="30000"/>
              </a:spcBef>
              <a:spcAft>
                <a:spcPct val="0"/>
              </a:spcAft>
              <a:defRPr sz="1200">
                <a:solidFill>
                  <a:schemeClr val="tx1"/>
                </a:solidFill>
                <a:latin typeface="Arial" panose="020B0604020202020204" pitchFamily="34" charset="0"/>
              </a:defRPr>
            </a:lvl8pPr>
            <a:lvl9pPr marL="3885630" indent="-22856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69173A-BBD0-4F1A-8AD3-1D0EEDE143C9}" type="slidenum">
              <a:rPr lang="en-US" altLang="en-US" sz="1300"/>
              <a:pPr>
                <a:spcBef>
                  <a:spcPct val="0"/>
                </a:spcBef>
              </a:pPr>
              <a:t>32</a:t>
            </a:fld>
            <a:endParaRPr lang="en-US" altLang="en-US" sz="13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09907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Common parts of a router include the on/off switch, a removable base with a replaceable baseplate (also known as a “sub-base”), and a nut which tightens the collet, which is what grips the router bit. Unless equipped with a spindle lock, routers typically require the use of two (2) wrenches to loosen and tighten the collet.</a:t>
            </a:r>
          </a:p>
          <a:p>
            <a:endParaRPr lang="en-US" altLang="en-US" dirty="0" smtClean="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46B34644-7C9B-4C7C-9501-F64375C59B93}" type="slidenum">
              <a:rPr lang="en-US" altLang="en-US" smtClean="0"/>
              <a:pPr/>
              <a:t>4</a:t>
            </a:fld>
            <a:endParaRPr lang="en-US" altLang="en-US" smtClean="0"/>
          </a:p>
        </p:txBody>
      </p:sp>
    </p:spTree>
    <p:extLst>
      <p:ext uri="{BB962C8B-B14F-4D97-AF65-F5344CB8AC3E}">
        <p14:creationId xmlns:p14="http://schemas.microsoft.com/office/powerpoint/2010/main" val="111656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The router motor slides up and down inside the base, and has a lock to secure the adjustment. Some routers have a ring or knob that will allow fine tuning of the depth adjustment.</a:t>
            </a:r>
            <a:r>
              <a:rPr lang="en-US" altLang="en-US" baseline="0" dirty="0" smtClean="0">
                <a:latin typeface="Arial" panose="020B0604020202020204" pitchFamily="34" charset="0"/>
              </a:rPr>
              <a:t> </a:t>
            </a:r>
            <a:r>
              <a:rPr lang="en-US" altLang="en-US" u="sng" dirty="0" smtClean="0">
                <a:latin typeface="Arial" panose="020B0604020202020204" pitchFamily="34" charset="0"/>
              </a:rPr>
              <a:t>Routers must be turned OFF and should be unplugged while making depth adjustments.</a:t>
            </a:r>
            <a:r>
              <a:rPr lang="en-US" altLang="en-US" u="sng" baseline="0" dirty="0" smtClean="0">
                <a:latin typeface="Arial" panose="020B0604020202020204" pitchFamily="34" charset="0"/>
              </a:rPr>
              <a:t> </a:t>
            </a:r>
            <a:r>
              <a:rPr lang="en-US" altLang="en-US" dirty="0" smtClean="0">
                <a:latin typeface="Arial" panose="020B0604020202020204" pitchFamily="34" charset="0"/>
              </a:rPr>
              <a:t>This router slides in the base when you loosen the locking lever.  Height adjustments are made by sliding the motor up or down.  Do not attempt to make adjustments without unclamping the motor from the base.</a:t>
            </a:r>
          </a:p>
          <a:p>
            <a:endParaRPr lang="en-US" altLang="en-US" dirty="0" smtClean="0">
              <a:latin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0F778965-CF62-42DB-BA02-E5D624529AB3}" type="slidenum">
              <a:rPr lang="en-US" altLang="en-US" smtClean="0"/>
              <a:pPr/>
              <a:t>5</a:t>
            </a:fld>
            <a:endParaRPr lang="en-US" altLang="en-US" smtClean="0"/>
          </a:p>
        </p:txBody>
      </p:sp>
    </p:spTree>
    <p:extLst>
      <p:ext uri="{BB962C8B-B14F-4D97-AF65-F5344CB8AC3E}">
        <p14:creationId xmlns:p14="http://schemas.microsoft.com/office/powerpoint/2010/main" val="220278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Plunge router motors slide up-and-down on spring-loaded posts. The router can safely be started above the surface of the work and plunged to pre-set depths. Springs lift the motor when pressure is released. The router motor can be locked at any height on the posts.</a:t>
            </a:r>
          </a:p>
          <a:p>
            <a:endParaRPr lang="en-US" altLang="en-US" dirty="0"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3A035C69-F7AB-4980-8BD3-DF2FDBA5AA51}" type="slidenum">
              <a:rPr lang="en-US" altLang="en-US" smtClean="0"/>
              <a:pPr/>
              <a:t>6</a:t>
            </a:fld>
            <a:endParaRPr lang="en-US" altLang="en-US" smtClean="0"/>
          </a:p>
        </p:txBody>
      </p:sp>
    </p:spTree>
    <p:extLst>
      <p:ext uri="{BB962C8B-B14F-4D97-AF65-F5344CB8AC3E}">
        <p14:creationId xmlns:p14="http://schemas.microsoft.com/office/powerpoint/2010/main" val="22574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Plunge routers have similar controls as fixed-base routers: they have an on/off switch, a collet and nut, and a replaceable baseplate. Additional parts include a locking plunge lever, some type of depth of cut adjustment, a turret stop with stops to allow a pre-set a range of cutting depths, and a rod which acts as the depth-stop.</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80B4CB67-3736-46D9-8A3F-491A38EF49B0}" type="slidenum">
              <a:rPr lang="en-US" altLang="en-US" smtClean="0"/>
              <a:pPr/>
              <a:t>7</a:t>
            </a:fld>
            <a:endParaRPr lang="en-US" altLang="en-US" smtClean="0"/>
          </a:p>
        </p:txBody>
      </p:sp>
    </p:spTree>
    <p:extLst>
      <p:ext uri="{BB962C8B-B14F-4D97-AF65-F5344CB8AC3E}">
        <p14:creationId xmlns:p14="http://schemas.microsoft.com/office/powerpoint/2010/main" val="352054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these steps to set the depth of cut on a plunge router: With the tool unplugged, gently plunge the bit so that</a:t>
            </a:r>
            <a:r>
              <a:rPr lang="en-US" baseline="0" dirty="0" smtClean="0"/>
              <a:t> it just touches the surface of the material to be cut. Rotate the turret to its highest position and lower the depth rod to touch the turret. This is known as the zero point. For common depths such as 1/8”, ¼” or ½”, rotate the turret to the corresponding stop. Alternatively, once the router is zeroed out, you could raise the depth rod by the amount you want to plunge. Use a gauge block, piece of wood, or drill bit that is the desired thickness. Remember to raise the bit before making the cut.</a:t>
            </a:r>
            <a:endParaRPr lang="en-US" dirty="0"/>
          </a:p>
        </p:txBody>
      </p:sp>
      <p:sp>
        <p:nvSpPr>
          <p:cNvPr id="4" name="Slide Number Placeholder 3"/>
          <p:cNvSpPr>
            <a:spLocks noGrp="1"/>
          </p:cNvSpPr>
          <p:nvPr>
            <p:ph type="sldNum" sz="quarter" idx="10"/>
          </p:nvPr>
        </p:nvSpPr>
        <p:spPr/>
        <p:txBody>
          <a:bodyPr/>
          <a:lstStyle/>
          <a:p>
            <a:pPr>
              <a:defRPr/>
            </a:pPr>
            <a:fld id="{9A2A55ED-158E-4405-86DD-98331F8BDB62}" type="slidenum">
              <a:rPr lang="en-US" altLang="en-US" smtClean="0"/>
              <a:pPr>
                <a:defRPr/>
              </a:pPr>
              <a:t>8</a:t>
            </a:fld>
            <a:endParaRPr lang="en-US" altLang="en-US"/>
          </a:p>
        </p:txBody>
      </p:sp>
    </p:spTree>
    <p:extLst>
      <p:ext uri="{BB962C8B-B14F-4D97-AF65-F5344CB8AC3E}">
        <p14:creationId xmlns:p14="http://schemas.microsoft.com/office/powerpoint/2010/main" val="195378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To operate a plunge router, follow the following steps….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6BF04C23-4F6C-48C0-95FB-72E1BB2CBB30}" type="slidenum">
              <a:rPr lang="en-US" altLang="en-US" smtClean="0"/>
              <a:pPr/>
              <a:t>9</a:t>
            </a:fld>
            <a:endParaRPr lang="en-US" altLang="en-US" smtClean="0"/>
          </a:p>
        </p:txBody>
      </p:sp>
    </p:spTree>
    <p:extLst>
      <p:ext uri="{BB962C8B-B14F-4D97-AF65-F5344CB8AC3E}">
        <p14:creationId xmlns:p14="http://schemas.microsoft.com/office/powerpoint/2010/main" val="49228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FE05DBB-C426-412C-94B8-2AB9D14934F1}"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78F5447A-8D10-4D06-B1EE-FA8E7903D8C9}" type="slidenum">
              <a:rPr lang="en-US" altLang="en-US"/>
              <a:pPr>
                <a:defRPr/>
              </a:pPr>
              <a:t>‹#›</a:t>
            </a:fld>
            <a:endParaRPr lang="en-US" altLang="en-US"/>
          </a:p>
        </p:txBody>
      </p:sp>
    </p:spTree>
    <p:extLst>
      <p:ext uri="{BB962C8B-B14F-4D97-AF65-F5344CB8AC3E}">
        <p14:creationId xmlns:p14="http://schemas.microsoft.com/office/powerpoint/2010/main" val="217890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0DC4F0A-36C2-4A9E-9D9F-1687B9EB6A87}"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5D4B21D3-04E9-4B64-9A34-9484D0D95300}" type="slidenum">
              <a:rPr lang="en-US" altLang="en-US"/>
              <a:pPr>
                <a:defRPr/>
              </a:pPr>
              <a:t>‹#›</a:t>
            </a:fld>
            <a:endParaRPr lang="en-US" altLang="en-US"/>
          </a:p>
        </p:txBody>
      </p:sp>
    </p:spTree>
    <p:extLst>
      <p:ext uri="{BB962C8B-B14F-4D97-AF65-F5344CB8AC3E}">
        <p14:creationId xmlns:p14="http://schemas.microsoft.com/office/powerpoint/2010/main" val="32229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883038C-53D6-4477-920B-D72537F7F4CD}"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A3297D96-37D9-4824-B393-C94EA81B728B}" type="slidenum">
              <a:rPr lang="en-US" altLang="en-US"/>
              <a:pPr>
                <a:defRPr/>
              </a:pPr>
              <a:t>‹#›</a:t>
            </a:fld>
            <a:endParaRPr lang="en-US" altLang="en-US"/>
          </a:p>
        </p:txBody>
      </p:sp>
    </p:spTree>
    <p:extLst>
      <p:ext uri="{BB962C8B-B14F-4D97-AF65-F5344CB8AC3E}">
        <p14:creationId xmlns:p14="http://schemas.microsoft.com/office/powerpoint/2010/main" val="3862518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E866A594-F569-4CC7-9432-D3457C050E74}"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49302FD0-60DF-48C9-87EA-0F2A14AD9B61}" type="slidenum">
              <a:rPr lang="en-US" altLang="en-US"/>
              <a:pPr>
                <a:defRPr/>
              </a:pPr>
              <a:t>‹#›</a:t>
            </a:fld>
            <a:endParaRPr lang="en-US" altLang="en-US"/>
          </a:p>
        </p:txBody>
      </p:sp>
    </p:spTree>
    <p:extLst>
      <p:ext uri="{BB962C8B-B14F-4D97-AF65-F5344CB8AC3E}">
        <p14:creationId xmlns:p14="http://schemas.microsoft.com/office/powerpoint/2010/main" val="267905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AD5A9D-37F6-4324-9EE9-D5644A109B76}"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EAD30811-AA63-4662-9A05-3FAB3278D126}" type="slidenum">
              <a:rPr lang="en-US" altLang="en-US"/>
              <a:pPr>
                <a:defRPr/>
              </a:pPr>
              <a:t>‹#›</a:t>
            </a:fld>
            <a:endParaRPr lang="en-US" altLang="en-US"/>
          </a:p>
        </p:txBody>
      </p:sp>
    </p:spTree>
    <p:extLst>
      <p:ext uri="{BB962C8B-B14F-4D97-AF65-F5344CB8AC3E}">
        <p14:creationId xmlns:p14="http://schemas.microsoft.com/office/powerpoint/2010/main" val="113542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D10AC8D-4AD8-4588-B61C-FE92E357A403}" type="datetime1">
              <a:rPr lang="en-US"/>
              <a:pPr>
                <a:defRPr/>
              </a:pPr>
              <a:t>9/18/2017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6" name="Rectangle 6"/>
          <p:cNvSpPr>
            <a:spLocks noGrp="1" noChangeArrowheads="1"/>
          </p:cNvSpPr>
          <p:nvPr>
            <p:ph type="sldNum" sz="quarter" idx="12"/>
          </p:nvPr>
        </p:nvSpPr>
        <p:spPr>
          <a:ln/>
        </p:spPr>
        <p:txBody>
          <a:bodyPr/>
          <a:lstStyle>
            <a:lvl1pPr>
              <a:defRPr/>
            </a:lvl1pPr>
          </a:lstStyle>
          <a:p>
            <a:pPr>
              <a:defRPr/>
            </a:pPr>
            <a:fld id="{6E114664-9B56-4FCF-8457-DA5463C8FAD1}" type="slidenum">
              <a:rPr lang="en-US" altLang="en-US"/>
              <a:pPr>
                <a:defRPr/>
              </a:pPr>
              <a:t>‹#›</a:t>
            </a:fld>
            <a:endParaRPr lang="en-US" altLang="en-US"/>
          </a:p>
        </p:txBody>
      </p:sp>
    </p:spTree>
    <p:extLst>
      <p:ext uri="{BB962C8B-B14F-4D97-AF65-F5344CB8AC3E}">
        <p14:creationId xmlns:p14="http://schemas.microsoft.com/office/powerpoint/2010/main" val="52961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7D61682-535A-49FD-9578-6A38DCEB124F}" type="datetime1">
              <a:rPr lang="en-US"/>
              <a:pPr>
                <a:defRPr/>
              </a:pPr>
              <a:t>9/18/2017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7" name="Rectangle 6"/>
          <p:cNvSpPr>
            <a:spLocks noGrp="1" noChangeArrowheads="1"/>
          </p:cNvSpPr>
          <p:nvPr>
            <p:ph type="sldNum" sz="quarter" idx="12"/>
          </p:nvPr>
        </p:nvSpPr>
        <p:spPr>
          <a:ln/>
        </p:spPr>
        <p:txBody>
          <a:bodyPr/>
          <a:lstStyle>
            <a:lvl1pPr>
              <a:defRPr/>
            </a:lvl1pPr>
          </a:lstStyle>
          <a:p>
            <a:pPr>
              <a:defRPr/>
            </a:pPr>
            <a:fld id="{EBF8747B-550A-4D88-9FF8-F7C41D8D1A15}" type="slidenum">
              <a:rPr lang="en-US" altLang="en-US"/>
              <a:pPr>
                <a:defRPr/>
              </a:pPr>
              <a:t>‹#›</a:t>
            </a:fld>
            <a:endParaRPr lang="en-US" altLang="en-US"/>
          </a:p>
        </p:txBody>
      </p:sp>
    </p:spTree>
    <p:extLst>
      <p:ext uri="{BB962C8B-B14F-4D97-AF65-F5344CB8AC3E}">
        <p14:creationId xmlns:p14="http://schemas.microsoft.com/office/powerpoint/2010/main" val="6635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BD15379-B1B4-41A8-8BE7-289AA4C600D9}" type="datetime1">
              <a:rPr lang="en-US"/>
              <a:pPr>
                <a:defRPr/>
              </a:pPr>
              <a:t>9/18/2017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9" name="Rectangle 6"/>
          <p:cNvSpPr>
            <a:spLocks noGrp="1" noChangeArrowheads="1"/>
          </p:cNvSpPr>
          <p:nvPr>
            <p:ph type="sldNum" sz="quarter" idx="12"/>
          </p:nvPr>
        </p:nvSpPr>
        <p:spPr>
          <a:ln/>
        </p:spPr>
        <p:txBody>
          <a:bodyPr/>
          <a:lstStyle>
            <a:lvl1pPr>
              <a:defRPr/>
            </a:lvl1pPr>
          </a:lstStyle>
          <a:p>
            <a:pPr>
              <a:defRPr/>
            </a:pPr>
            <a:fld id="{43F993F1-F7D8-425C-940E-3C306E24161F}" type="slidenum">
              <a:rPr lang="en-US" altLang="en-US"/>
              <a:pPr>
                <a:defRPr/>
              </a:pPr>
              <a:t>‹#›</a:t>
            </a:fld>
            <a:endParaRPr lang="en-US" altLang="en-US"/>
          </a:p>
        </p:txBody>
      </p:sp>
    </p:spTree>
    <p:extLst>
      <p:ext uri="{BB962C8B-B14F-4D97-AF65-F5344CB8AC3E}">
        <p14:creationId xmlns:p14="http://schemas.microsoft.com/office/powerpoint/2010/main" val="211453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1588621-732B-404E-B868-EC5EFAE105FD}" type="datetime1">
              <a:rPr lang="en-US"/>
              <a:pPr>
                <a:defRPr/>
              </a:pPr>
              <a:t>9/18/2017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5" name="Rectangle 6"/>
          <p:cNvSpPr>
            <a:spLocks noGrp="1" noChangeArrowheads="1"/>
          </p:cNvSpPr>
          <p:nvPr>
            <p:ph type="sldNum" sz="quarter" idx="12"/>
          </p:nvPr>
        </p:nvSpPr>
        <p:spPr>
          <a:ln/>
        </p:spPr>
        <p:txBody>
          <a:bodyPr/>
          <a:lstStyle>
            <a:lvl1pPr>
              <a:defRPr/>
            </a:lvl1pPr>
          </a:lstStyle>
          <a:p>
            <a:pPr>
              <a:defRPr/>
            </a:pPr>
            <a:fld id="{D8F02A18-B1CA-478F-904F-991C00FE7A67}" type="slidenum">
              <a:rPr lang="en-US" altLang="en-US"/>
              <a:pPr>
                <a:defRPr/>
              </a:pPr>
              <a:t>‹#›</a:t>
            </a:fld>
            <a:endParaRPr lang="en-US" altLang="en-US"/>
          </a:p>
        </p:txBody>
      </p:sp>
    </p:spTree>
    <p:extLst>
      <p:ext uri="{BB962C8B-B14F-4D97-AF65-F5344CB8AC3E}">
        <p14:creationId xmlns:p14="http://schemas.microsoft.com/office/powerpoint/2010/main" val="342040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502B41B-950A-495F-B5DB-FC93B39187F3}" type="datetime1">
              <a:rPr lang="en-US"/>
              <a:pPr>
                <a:defRPr/>
              </a:pPr>
              <a:t>9/18/2017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4" name="Rectangle 6"/>
          <p:cNvSpPr>
            <a:spLocks noGrp="1" noChangeArrowheads="1"/>
          </p:cNvSpPr>
          <p:nvPr>
            <p:ph type="sldNum" sz="quarter" idx="12"/>
          </p:nvPr>
        </p:nvSpPr>
        <p:spPr>
          <a:ln/>
        </p:spPr>
        <p:txBody>
          <a:bodyPr/>
          <a:lstStyle>
            <a:lvl1pPr>
              <a:defRPr/>
            </a:lvl1pPr>
          </a:lstStyle>
          <a:p>
            <a:pPr>
              <a:defRPr/>
            </a:pPr>
            <a:fld id="{42F09B7F-3334-4693-BA8D-AD662515E7A6}" type="slidenum">
              <a:rPr lang="en-US" altLang="en-US"/>
              <a:pPr>
                <a:defRPr/>
              </a:pPr>
              <a:t>‹#›</a:t>
            </a:fld>
            <a:endParaRPr lang="en-US" altLang="en-US"/>
          </a:p>
        </p:txBody>
      </p:sp>
    </p:spTree>
    <p:extLst>
      <p:ext uri="{BB962C8B-B14F-4D97-AF65-F5344CB8AC3E}">
        <p14:creationId xmlns:p14="http://schemas.microsoft.com/office/powerpoint/2010/main" val="133928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00CA620-7831-44F4-BAEF-85C4E62A211F}" type="datetime1">
              <a:rPr lang="en-US"/>
              <a:pPr>
                <a:defRPr/>
              </a:pPr>
              <a:t>9/18/2017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7" name="Rectangle 6"/>
          <p:cNvSpPr>
            <a:spLocks noGrp="1" noChangeArrowheads="1"/>
          </p:cNvSpPr>
          <p:nvPr>
            <p:ph type="sldNum" sz="quarter" idx="12"/>
          </p:nvPr>
        </p:nvSpPr>
        <p:spPr>
          <a:ln/>
        </p:spPr>
        <p:txBody>
          <a:bodyPr/>
          <a:lstStyle>
            <a:lvl1pPr>
              <a:defRPr/>
            </a:lvl1pPr>
          </a:lstStyle>
          <a:p>
            <a:pPr>
              <a:defRPr/>
            </a:pPr>
            <a:fld id="{395BF002-848B-4CEB-A988-C7A9956FA141}" type="slidenum">
              <a:rPr lang="en-US" altLang="en-US"/>
              <a:pPr>
                <a:defRPr/>
              </a:pPr>
              <a:t>‹#›</a:t>
            </a:fld>
            <a:endParaRPr lang="en-US" altLang="en-US"/>
          </a:p>
        </p:txBody>
      </p:sp>
    </p:spTree>
    <p:extLst>
      <p:ext uri="{BB962C8B-B14F-4D97-AF65-F5344CB8AC3E}">
        <p14:creationId xmlns:p14="http://schemas.microsoft.com/office/powerpoint/2010/main" val="135520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745C00-3448-49A5-ABEE-0A39B52D9EF6}" type="datetime1">
              <a:rPr lang="en-US"/>
              <a:pPr>
                <a:defRPr/>
              </a:pPr>
              <a:t>9/18/2017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Madison Area Technical College</a:t>
            </a:r>
          </a:p>
        </p:txBody>
      </p:sp>
      <p:sp>
        <p:nvSpPr>
          <p:cNvPr id="7" name="Rectangle 6"/>
          <p:cNvSpPr>
            <a:spLocks noGrp="1" noChangeArrowheads="1"/>
          </p:cNvSpPr>
          <p:nvPr>
            <p:ph type="sldNum" sz="quarter" idx="12"/>
          </p:nvPr>
        </p:nvSpPr>
        <p:spPr>
          <a:ln/>
        </p:spPr>
        <p:txBody>
          <a:bodyPr/>
          <a:lstStyle>
            <a:lvl1pPr>
              <a:defRPr/>
            </a:lvl1pPr>
          </a:lstStyle>
          <a:p>
            <a:pPr>
              <a:defRPr/>
            </a:pPr>
            <a:fld id="{77868C80-36DA-403B-A720-97FA57CA9A18}" type="slidenum">
              <a:rPr lang="en-US" altLang="en-US"/>
              <a:pPr>
                <a:defRPr/>
              </a:pPr>
              <a:t>‹#›</a:t>
            </a:fld>
            <a:endParaRPr lang="en-US" altLang="en-US"/>
          </a:p>
        </p:txBody>
      </p:sp>
    </p:spTree>
    <p:extLst>
      <p:ext uri="{BB962C8B-B14F-4D97-AF65-F5344CB8AC3E}">
        <p14:creationId xmlns:p14="http://schemas.microsoft.com/office/powerpoint/2010/main" val="416865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AC944947-FF50-4B65-8B75-C9DE3DBB57D3}" type="datetime1">
              <a:rPr lang="en-US"/>
              <a:pPr>
                <a:defRPr/>
              </a:pPr>
              <a:t>9/18/2017</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en-US"/>
              <a:t>Madison Area Technical College</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73B1F27-C4E8-4C0E-9DEE-1D1A28E45D2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4"/><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10.mp4"/><Relationship Id="rId7" Type="http://schemas.openxmlformats.org/officeDocument/2006/relationships/image" Target="../media/image20.jpe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microsoft.com/office/2007/relationships/media" Target="../media/media11.mp4"/><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p4"/><Relationship Id="rId7" Type="http://schemas.openxmlformats.org/officeDocument/2006/relationships/hyperlink" Target="http://www.toolstoday.com/c-206-router-bits.aspx" TargetMode="External"/><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3.mp4"/><Relationship Id="rId7" Type="http://schemas.openxmlformats.org/officeDocument/2006/relationships/image" Target="../media/image28.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3.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5.mp4"/><Relationship Id="rId7" Type="http://schemas.openxmlformats.org/officeDocument/2006/relationships/image" Target="../media/image31.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6.mp4"/><Relationship Id="rId7" Type="http://schemas.openxmlformats.org/officeDocument/2006/relationships/image" Target="../media/image32.jpeg"/><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7.mp4"/><Relationship Id="rId7" Type="http://schemas.openxmlformats.org/officeDocument/2006/relationships/image" Target="../media/image36.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9.xml"/><Relationship Id="rId7" Type="http://schemas.openxmlformats.org/officeDocument/2006/relationships/oleObject" Target="../embeddings/oleObject1.bin"/><Relationship Id="rId12" Type="http://schemas.openxmlformats.org/officeDocument/2006/relationships/image" Target="../media/image40.jpeg"/><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notesSlide" Target="../notesSlides/notesSlide19.xml"/><Relationship Id="rId11" Type="http://schemas.openxmlformats.org/officeDocument/2006/relationships/image" Target="../media/image39.jpeg"/><Relationship Id="rId5" Type="http://schemas.openxmlformats.org/officeDocument/2006/relationships/slideLayout" Target="../slideLayouts/slideLayout2.xml"/><Relationship Id="rId10" Type="http://schemas.openxmlformats.org/officeDocument/2006/relationships/image" Target="../media/image38.jpeg"/><Relationship Id="rId4" Type="http://schemas.microsoft.com/office/2007/relationships/media" Target="../media/media18.mp4"/><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media" Target="../media/media19.mp4"/><Relationship Id="rId7" Type="http://schemas.openxmlformats.org/officeDocument/2006/relationships/image" Target="../media/image43.jpe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media" Target="../media/media20.mp4"/><Relationship Id="rId7" Type="http://schemas.openxmlformats.org/officeDocument/2006/relationships/image" Target="../media/image45.jpeg"/><Relationship Id="rId2" Type="http://schemas.openxmlformats.org/officeDocument/2006/relationships/tags" Target="../tags/tag21.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1.mp4"/><Relationship Id="rId7" Type="http://schemas.openxmlformats.org/officeDocument/2006/relationships/image" Target="../media/image49.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image" Target="../media/image48.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22.mp4"/><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video" Target="NULL" TargetMode="External"/><Relationship Id="rId6" Type="http://schemas.openxmlformats.org/officeDocument/2006/relationships/image" Target="../media/image50.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3.mp4"/><Relationship Id="rId7" Type="http://schemas.openxmlformats.org/officeDocument/2006/relationships/image" Target="../media/image52.jpe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24.mp4"/><Relationship Id="rId7" Type="http://schemas.openxmlformats.org/officeDocument/2006/relationships/image" Target="../media/image3.png"/><Relationship Id="rId2" Type="http://schemas.openxmlformats.org/officeDocument/2006/relationships/tags" Target="../tags/tag25.xml"/><Relationship Id="rId1" Type="http://schemas.openxmlformats.org/officeDocument/2006/relationships/video" Target="NULL" TargetMode="External"/><Relationship Id="rId6" Type="http://schemas.openxmlformats.org/officeDocument/2006/relationships/image" Target="../media/image53.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25.mp4"/><Relationship Id="rId7" Type="http://schemas.openxmlformats.org/officeDocument/2006/relationships/image" Target="../media/image3.png"/><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image" Target="../media/image55.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6.mp4"/><Relationship Id="rId7" Type="http://schemas.openxmlformats.org/officeDocument/2006/relationships/image" Target="../media/image57.png"/><Relationship Id="rId2" Type="http://schemas.openxmlformats.org/officeDocument/2006/relationships/tags" Target="../tags/tag27.xml"/><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media" Target="../media/media27.mp4"/><Relationship Id="rId7" Type="http://schemas.openxmlformats.org/officeDocument/2006/relationships/image" Target="../media/image58.jpeg"/><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3.mp4"/><Relationship Id="rId7" Type="http://schemas.openxmlformats.org/officeDocument/2006/relationships/image" Target="../media/image6.jpe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media" Target="../media/media28.mp4"/><Relationship Id="rId7" Type="http://schemas.openxmlformats.org/officeDocument/2006/relationships/image" Target="../media/image60.jpeg"/><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30.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microsoft.com/office/2007/relationships/media" Target="../media/media29.mp4"/></Relationships>
</file>

<file path=ppt/slides/_rels/slide32.xml.rels><?xml version="1.0" encoding="UTF-8" standalone="yes"?>
<Relationships xmlns="http://schemas.openxmlformats.org/package/2006/relationships"><Relationship Id="rId3" Type="http://schemas.microsoft.com/office/2007/relationships/media" Target="../media/media29.mp4"/><Relationship Id="rId7" Type="http://schemas.openxmlformats.org/officeDocument/2006/relationships/image" Target="../media/image3.png"/><Relationship Id="rId2" Type="http://schemas.openxmlformats.org/officeDocument/2006/relationships/tags" Target="../tags/tag32.xml"/><Relationship Id="rId1" Type="http://schemas.openxmlformats.org/officeDocument/2006/relationships/video" Target="NULL" TargetMode="External"/><Relationship Id="rId6" Type="http://schemas.openxmlformats.org/officeDocument/2006/relationships/image" Target="../media/image61.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p4"/><Relationship Id="rId7" Type="http://schemas.openxmlformats.org/officeDocument/2006/relationships/image" Target="../media/image9.jpe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0.jpe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1.jpe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7.mp4"/><Relationship Id="rId7" Type="http://schemas.openxmlformats.org/officeDocument/2006/relationships/image" Target="../media/image12.jpe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8.mp4"/><Relationship Id="rId7" Type="http://schemas.openxmlformats.org/officeDocument/2006/relationships/image" Target="../media/image14.jpe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notesSlide" Target="../notesSlides/notesSlide9.xml"/><Relationship Id="rId5" Type="http://schemas.openxmlformats.org/officeDocument/2006/relationships/slideLayout" Target="../slideLayouts/slideLayout2.xml"/><Relationship Id="rId10" Type="http://schemas.openxmlformats.org/officeDocument/2006/relationships/image" Target="../media/image19.jpeg"/><Relationship Id="rId4" Type="http://schemas.microsoft.com/office/2007/relationships/media" Target="../media/media9.mp4"/><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a:xfrm>
            <a:off x="457200" y="228600"/>
            <a:ext cx="8229600" cy="1981200"/>
          </a:xfrm>
        </p:spPr>
        <p:txBody>
          <a:bodyPr/>
          <a:lstStyle/>
          <a:p>
            <a:pPr eaLnBrk="1" hangingPunct="1"/>
            <a:r>
              <a:rPr lang="en-US" altLang="en-US" sz="7200" dirty="0" smtClean="0"/>
              <a:t>Portable Routers</a:t>
            </a:r>
          </a:p>
        </p:txBody>
      </p:sp>
      <p:pic>
        <p:nvPicPr>
          <p:cNvPr id="4" name="Content Placeholder 4" descr="26-34.jpg"/>
          <p:cNvPicPr>
            <a:picLocks noGrp="1" noChangeAspect="1"/>
          </p:cNvPicPr>
          <p:nvPr>
            <p:ph sz="half" idx="4294967295"/>
          </p:nvPr>
        </p:nvPicPr>
        <p:blipFill>
          <a:blip r:embed="rId6">
            <a:extLst>
              <a:ext uri="{28A0092B-C50C-407E-A947-70E740481C1C}">
                <a14:useLocalDpi xmlns:a14="http://schemas.microsoft.com/office/drawing/2010/main" val="0"/>
              </a:ext>
            </a:extLst>
          </a:blip>
          <a:srcRect/>
          <a:stretch>
            <a:fillRect/>
          </a:stretch>
        </p:blipFill>
        <p:spPr bwMode="auto">
          <a:xfrm>
            <a:off x="762000" y="2138934"/>
            <a:ext cx="3238500"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0" b="99050" l="455" r="100000"/>
                    </a14:imgEffect>
                  </a14:imgLayer>
                </a14:imgProps>
              </a:ext>
              <a:ext uri="{28A0092B-C50C-407E-A947-70E740481C1C}">
                <a14:useLocalDpi xmlns:a14="http://schemas.microsoft.com/office/drawing/2010/main" val="0"/>
              </a:ext>
            </a:extLst>
          </a:blip>
          <a:stretch>
            <a:fillRect/>
          </a:stretch>
        </p:blipFill>
        <p:spPr>
          <a:xfrm>
            <a:off x="4305300" y="2113026"/>
            <a:ext cx="4572000" cy="3938016"/>
          </a:xfrm>
          <a:prstGeom prst="rect">
            <a:avLst/>
          </a:prstGeom>
        </p:spPr>
      </p:pic>
      <p:pic>
        <p:nvPicPr>
          <p:cNvPr id="2" name="tmp3F0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3832"/>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62"/>
    </mc:Choice>
    <mc:Fallback xmlns="">
      <p:transition spd="slow" advTm="2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Making Multiple Passes</a:t>
            </a:r>
            <a:br>
              <a:rPr lang="en-US" altLang="en-US" sz="4000" b="1" smtClean="0">
                <a:solidFill>
                  <a:schemeClr val="tx1"/>
                </a:solidFill>
              </a:rPr>
            </a:br>
            <a:endParaRPr lang="en-US" altLang="en-US" sz="4000" b="1" smtClean="0">
              <a:solidFill>
                <a:schemeClr val="tx1"/>
              </a:solidFill>
            </a:endParaRPr>
          </a:p>
        </p:txBody>
      </p:sp>
      <p:pic>
        <p:nvPicPr>
          <p:cNvPr id="2" name="tmp8AA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5.11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0834" t="22582" r="13706" b="4879"/>
          <a:stretch/>
        </p:blipFill>
        <p:spPr>
          <a:xfrm>
            <a:off x="2971800" y="2464372"/>
            <a:ext cx="3733800" cy="2386455"/>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6453" t="12611" r="9991" b="16278"/>
          <a:stretch/>
        </p:blipFill>
        <p:spPr>
          <a:xfrm>
            <a:off x="309605" y="1295400"/>
            <a:ext cx="2514600" cy="3218688"/>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8222" t="16667" r="8222" b="17778"/>
          <a:stretch/>
        </p:blipFill>
        <p:spPr>
          <a:xfrm>
            <a:off x="6288598" y="3657600"/>
            <a:ext cx="2525202" cy="2979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34"/>
    </mc:Choice>
    <mc:Fallback xmlns="">
      <p:transition spd="slow" advTm="17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Variable Speed Routers</a:t>
            </a:r>
            <a:br>
              <a:rPr lang="en-US" altLang="en-US" sz="4000" b="1" smtClean="0">
                <a:solidFill>
                  <a:schemeClr val="tx1"/>
                </a:solidFill>
              </a:rPr>
            </a:br>
            <a:endParaRPr lang="en-US" altLang="en-US" sz="4000" b="1" smtClean="0">
              <a:solidFill>
                <a:schemeClr val="tx1"/>
              </a:solidFill>
            </a:endParaRPr>
          </a:p>
        </p:txBody>
      </p:sp>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981200"/>
            <a:ext cx="3914775"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p:cNvSpPr>
            <a:spLocks noChangeArrowheads="1"/>
          </p:cNvSpPr>
          <p:nvPr/>
        </p:nvSpPr>
        <p:spPr bwMode="auto">
          <a:xfrm>
            <a:off x="5791200" y="2895600"/>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ON-OFF Switch</a:t>
            </a:r>
          </a:p>
        </p:txBody>
      </p:sp>
      <p:sp>
        <p:nvSpPr>
          <p:cNvPr id="19462" name="Rectangle 6"/>
          <p:cNvSpPr>
            <a:spLocks noChangeArrowheads="1"/>
          </p:cNvSpPr>
          <p:nvPr/>
        </p:nvSpPr>
        <p:spPr bwMode="auto">
          <a:xfrm>
            <a:off x="5410200" y="3733800"/>
            <a:ext cx="121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Variable Speed</a:t>
            </a:r>
          </a:p>
          <a:p>
            <a:pPr eaLnBrk="1" hangingPunct="1">
              <a:spcBef>
                <a:spcPct val="0"/>
              </a:spcBef>
              <a:buFontTx/>
              <a:buNone/>
            </a:pPr>
            <a:r>
              <a:rPr lang="en-US" altLang="en-US" sz="1800"/>
              <a:t>Dial</a:t>
            </a:r>
          </a:p>
        </p:txBody>
      </p:sp>
      <p:sp>
        <p:nvSpPr>
          <p:cNvPr id="19463" name="Line 7"/>
          <p:cNvSpPr>
            <a:spLocks noChangeShapeType="1"/>
          </p:cNvSpPr>
          <p:nvPr/>
        </p:nvSpPr>
        <p:spPr bwMode="auto">
          <a:xfrm>
            <a:off x="7315200" y="32766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4" name="Line 10"/>
          <p:cNvSpPr>
            <a:spLocks noChangeShapeType="1"/>
          </p:cNvSpPr>
          <p:nvPr/>
        </p:nvSpPr>
        <p:spPr bwMode="auto">
          <a:xfrm flipV="1">
            <a:off x="6019800" y="4114800"/>
            <a:ext cx="762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7440" name="Group 32"/>
          <p:cNvGraphicFramePr>
            <a:graphicFrameLocks noGrp="1"/>
          </p:cNvGraphicFramePr>
          <p:nvPr>
            <p:ph idx="1"/>
          </p:nvPr>
        </p:nvGraphicFramePr>
        <p:xfrm>
          <a:off x="407988" y="2933700"/>
          <a:ext cx="4191000" cy="2103439"/>
        </p:xfrm>
        <a:graphic>
          <a:graphicData uri="http://schemas.openxmlformats.org/drawingml/2006/table">
            <a:tbl>
              <a:tblPr/>
              <a:tblGrid>
                <a:gridCol w="2182813"/>
                <a:gridCol w="2008187"/>
              </a:tblGrid>
              <a:tr h="6401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D4802"/>
                          </a:solidFill>
                          <a:effectLst/>
                          <a:latin typeface="Arial" charset="0"/>
                        </a:rPr>
                        <a:t>Bit Size (Diameter)</a:t>
                      </a:r>
                      <a:endParaRPr kumimoji="0" lang="en-US" sz="1800" b="0" i="0" u="none" strike="noStrike" cap="none" normalizeH="0" baseline="0" dirty="0" smtClean="0">
                        <a:ln>
                          <a:noFill/>
                        </a:ln>
                        <a:solidFill>
                          <a:schemeClr val="tx1"/>
                        </a:solidFill>
                        <a:effectLst/>
                        <a:latin typeface="Arial" charset="0"/>
                      </a:endParaRP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1F0C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D4802"/>
                          </a:solidFill>
                          <a:effectLst/>
                          <a:latin typeface="Arial" charset="0"/>
                        </a:rPr>
                        <a:t>Max Speed (rpm)</a:t>
                      </a:r>
                      <a:endParaRPr kumimoji="0" lang="en-US" sz="1800" b="0" i="0" u="none" strike="noStrike" cap="none" normalizeH="0" baseline="0" smtClean="0">
                        <a:ln>
                          <a:noFill/>
                        </a:ln>
                        <a:solidFill>
                          <a:schemeClr val="tx1"/>
                        </a:solidFill>
                        <a:effectLst/>
                        <a:latin typeface="Arial" charset="0"/>
                      </a:endParaRP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1F0C3"/>
                    </a:solidFill>
                  </a:tcPr>
                </a:tc>
              </a:tr>
              <a:tr h="365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0-1”</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24,000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Up to 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18,000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Up to 2-1/2”</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16,000</a:t>
                      </a: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Times New Roman" pitchFamily="18" charset="0"/>
                        </a:rPr>
                        <a:t>Up to 3-1/2"</a:t>
                      </a:r>
                      <a:endParaRPr kumimoji="0" lang="en-US" sz="1800" b="0" i="0" u="none" strike="noStrike" cap="none" normalizeH="0" baseline="0" dirty="0" smtClean="0">
                        <a:ln>
                          <a:noFill/>
                        </a:ln>
                        <a:solidFill>
                          <a:schemeClr val="tx1"/>
                        </a:solidFill>
                        <a:effectLst/>
                        <a:latin typeface="Arial" charset="0"/>
                      </a:endParaRP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Times New Roman" pitchFamily="18" charset="0"/>
                        </a:rPr>
                        <a:t>12,000</a:t>
                      </a:r>
                      <a:endParaRPr kumimoji="0" lang="en-US" sz="1800" b="0" i="0" u="none" strike="noStrike" cap="none" normalizeH="0" baseline="0" dirty="0" smtClean="0">
                        <a:ln>
                          <a:noFill/>
                        </a:ln>
                        <a:solidFill>
                          <a:schemeClr val="tx1"/>
                        </a:solidFill>
                        <a:effectLst/>
                        <a:latin typeface="Arial" charset="0"/>
                      </a:endParaRPr>
                    </a:p>
                  </a:txBody>
                  <a:tcPr marT="45714" marB="4571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tmpE7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743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12"/>
    </mc:Choice>
    <mc:Fallback xmlns="">
      <p:transition spd="slow" advTm="4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Router Bits</a:t>
            </a:r>
            <a:br>
              <a:rPr lang="en-US" altLang="en-US" sz="4000" b="1" smtClean="0">
                <a:solidFill>
                  <a:schemeClr val="tx1"/>
                </a:solidFill>
              </a:rPr>
            </a:br>
            <a:endParaRPr lang="en-US" altLang="en-US" sz="4000" b="1" smtClean="0">
              <a:solidFill>
                <a:schemeClr val="tx1"/>
              </a:solidFill>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2000250"/>
            <a:ext cx="394493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l="5775" t="13889"/>
          <a:stretch>
            <a:fillRect/>
          </a:stretch>
        </p:blipFill>
        <p:spPr bwMode="auto">
          <a:xfrm>
            <a:off x="5029200" y="1962150"/>
            <a:ext cx="339248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 Bit Types</a:t>
            </a:r>
            <a:endParaRPr lang="en-US" dirty="0"/>
          </a:p>
        </p:txBody>
      </p:sp>
      <p:pic>
        <p:nvPicPr>
          <p:cNvPr id="5" name="Content Placeholder 3" descr="26-29 copy.tif"/>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41938" y="1312862"/>
            <a:ext cx="7660124" cy="45910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6553200" y="4876800"/>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Click here to see </a:t>
            </a:r>
            <a:r>
              <a:rPr lang="en-US" altLang="en-US" sz="2800" dirty="0">
                <a:hlinkClick r:id="rId7"/>
              </a:rPr>
              <a:t>Router bit types</a:t>
            </a:r>
            <a:endParaRPr lang="en-US" altLang="en-US" sz="2800" dirty="0"/>
          </a:p>
        </p:txBody>
      </p:sp>
      <p:pic>
        <p:nvPicPr>
          <p:cNvPr id="3" name="tmpB09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696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extLst>
      <p:ext uri="{BB962C8B-B14F-4D97-AF65-F5344CB8AC3E}">
        <p14:creationId xmlns:p14="http://schemas.microsoft.com/office/powerpoint/2010/main" val="639590821"/>
      </p:ext>
    </p:extLst>
  </p:cSld>
  <p:clrMapOvr>
    <a:masterClrMapping/>
  </p:clrMapOvr>
  <mc:AlternateContent xmlns:mc="http://schemas.openxmlformats.org/markup-compatibility/2006" xmlns:p14="http://schemas.microsoft.com/office/powerpoint/2010/main">
    <mc:Choice Requires="p14">
      <p:transition spd="slow" p14:dur="2000" advTm="49694"/>
    </mc:Choice>
    <mc:Fallback xmlns="">
      <p:transition spd="slow" advTm="4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sz="4000" b="1" dirty="0" smtClean="0">
                <a:solidFill>
                  <a:schemeClr val="tx1"/>
                </a:solidFill>
              </a:rPr>
              <a:t/>
            </a:r>
            <a:br>
              <a:rPr lang="en-US" altLang="en-US" sz="4000" b="1" dirty="0" smtClean="0">
                <a:solidFill>
                  <a:schemeClr val="tx1"/>
                </a:solidFill>
              </a:rPr>
            </a:br>
            <a:r>
              <a:rPr lang="en-US" altLang="en-US" sz="4000" b="1" dirty="0" smtClean="0">
                <a:solidFill>
                  <a:schemeClr val="tx1"/>
                </a:solidFill>
              </a:rPr>
              <a:t>Long, Narrow Bits</a:t>
            </a:r>
            <a:br>
              <a:rPr lang="en-US" altLang="en-US" sz="4000" b="1" dirty="0" smtClean="0">
                <a:solidFill>
                  <a:schemeClr val="tx1"/>
                </a:solidFill>
              </a:rPr>
            </a:br>
            <a:endParaRPr lang="en-US" altLang="en-US" sz="4000" b="1" dirty="0" smtClean="0">
              <a:solidFill>
                <a:schemeClr val="tx1"/>
              </a:solidFill>
            </a:endParaRPr>
          </a:p>
        </p:txBody>
      </p:sp>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t="17712" r="377" b="11440"/>
          <a:stretch>
            <a:fillRect/>
          </a:stretch>
        </p:blipFill>
        <p:spPr bwMode="auto">
          <a:xfrm>
            <a:off x="669925" y="2106613"/>
            <a:ext cx="40544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1"/>
          <p:cNvGrpSpPr>
            <a:grpSpLocks/>
          </p:cNvGrpSpPr>
          <p:nvPr/>
        </p:nvGrpSpPr>
        <p:grpSpPr bwMode="auto">
          <a:xfrm>
            <a:off x="5181600" y="2106613"/>
            <a:ext cx="3505200" cy="3532187"/>
            <a:chOff x="5181600" y="2107009"/>
            <a:chExt cx="2736850" cy="2881313"/>
          </a:xfrm>
        </p:grpSpPr>
        <p:pic>
          <p:nvPicPr>
            <p:cNvPr id="23558" name="Picture 5"/>
            <p:cNvPicPr>
              <a:picLocks noChangeAspect="1" noChangeArrowheads="1"/>
            </p:cNvPicPr>
            <p:nvPr/>
          </p:nvPicPr>
          <p:blipFill>
            <a:blip r:embed="rId7">
              <a:extLst>
                <a:ext uri="{28A0092B-C50C-407E-A947-70E740481C1C}">
                  <a14:useLocalDpi xmlns:a14="http://schemas.microsoft.com/office/drawing/2010/main" val="0"/>
                </a:ext>
              </a:extLst>
            </a:blip>
            <a:srcRect r="-2931" b="17996"/>
            <a:stretch>
              <a:fillRect/>
            </a:stretch>
          </p:blipFill>
          <p:spPr bwMode="auto">
            <a:xfrm>
              <a:off x="5410200" y="2107009"/>
              <a:ext cx="2286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6"/>
            <p:cNvSpPr>
              <a:spLocks noChangeArrowheads="1"/>
            </p:cNvSpPr>
            <p:nvPr/>
          </p:nvSpPr>
          <p:spPr bwMode="auto">
            <a:xfrm>
              <a:off x="5181600" y="4621609"/>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Burn Mark from a Dull Bit</a:t>
              </a:r>
            </a:p>
          </p:txBody>
        </p:sp>
        <p:sp>
          <p:nvSpPr>
            <p:cNvPr id="23560" name="Oval 7"/>
            <p:cNvSpPr>
              <a:spLocks noChangeArrowheads="1"/>
            </p:cNvSpPr>
            <p:nvPr/>
          </p:nvSpPr>
          <p:spPr bwMode="auto">
            <a:xfrm>
              <a:off x="5562600" y="3021409"/>
              <a:ext cx="990600" cy="685800"/>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pic>
        <p:nvPicPr>
          <p:cNvPr id="3" name="tmpA26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65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19"/>
    </mc:Choice>
    <mc:Fallback xmlns="">
      <p:transition spd="slow" advTm="4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Edge-Forming Bits</a:t>
            </a:r>
            <a:br>
              <a:rPr lang="en-US" altLang="en-US" sz="4000" b="1" smtClean="0">
                <a:solidFill>
                  <a:schemeClr val="tx1"/>
                </a:solidFill>
              </a:rPr>
            </a:br>
            <a:endParaRPr lang="en-US" altLang="en-US" sz="4000" b="1" smtClean="0">
              <a:solidFill>
                <a:schemeClr val="tx1"/>
              </a:solidFill>
            </a:endParaRPr>
          </a:p>
        </p:txBody>
      </p:sp>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r="-290" b="18573"/>
          <a:stretch>
            <a:fillRect/>
          </a:stretch>
        </p:blipFill>
        <p:spPr bwMode="auto">
          <a:xfrm>
            <a:off x="2590800" y="1706563"/>
            <a:ext cx="38862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4572000" y="4724400"/>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Pilot Bearing</a:t>
            </a:r>
          </a:p>
        </p:txBody>
      </p:sp>
      <p:pic>
        <p:nvPicPr>
          <p:cNvPr id="2" name="tmp65C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9.88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80"/>
    </mc:Choice>
    <mc:Fallback xmlns="">
      <p:transition spd="slow" advTm="3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altLang="en-US" sz="4000" b="1" dirty="0" smtClean="0">
                <a:solidFill>
                  <a:schemeClr val="tx1"/>
                </a:solidFill>
              </a:rPr>
              <a:t/>
            </a:r>
            <a:br>
              <a:rPr lang="en-US" altLang="en-US" sz="4000" b="1" dirty="0" smtClean="0">
                <a:solidFill>
                  <a:schemeClr val="tx1"/>
                </a:solidFill>
              </a:rPr>
            </a:br>
            <a:r>
              <a:rPr lang="en-US" altLang="en-US" sz="4000" b="1" dirty="0" smtClean="0">
                <a:solidFill>
                  <a:schemeClr val="tx1"/>
                </a:solidFill>
              </a:rPr>
              <a:t>Flush Trim &amp; Pattern Bits</a:t>
            </a:r>
            <a:br>
              <a:rPr lang="en-US" altLang="en-US" sz="4000" b="1" dirty="0" smtClean="0">
                <a:solidFill>
                  <a:schemeClr val="tx1"/>
                </a:solidFill>
              </a:rPr>
            </a:br>
            <a:endParaRPr lang="en-US" altLang="en-US" sz="4000" b="1" dirty="0" smtClean="0">
              <a:solidFill>
                <a:schemeClr val="tx1"/>
              </a:solidFill>
            </a:endParaRPr>
          </a:p>
        </p:txBody>
      </p:sp>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t="1891" r="5672" b="14928"/>
          <a:stretch>
            <a:fillRect/>
          </a:stretch>
        </p:blipFill>
        <p:spPr bwMode="auto">
          <a:xfrm>
            <a:off x="990600" y="1469231"/>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3333" t="10000" r="34444" b="8889"/>
          <a:stretch/>
        </p:blipFill>
        <p:spPr>
          <a:xfrm rot="10800000">
            <a:off x="6248400" y="1469231"/>
            <a:ext cx="1816274" cy="4572000"/>
          </a:xfrm>
          <a:prstGeom prst="rect">
            <a:avLst/>
          </a:prstGeom>
        </p:spPr>
      </p:pic>
      <p:pic>
        <p:nvPicPr>
          <p:cNvPr id="4" name="tmpB0F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648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20"/>
    </mc:Choice>
    <mc:Fallback xmlns="">
      <p:transition spd="slow" advTm="2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C15D57-65C0-4086-9E7F-E4B2FB1154A9}" type="slidenum">
              <a:rPr lang="en-US" altLang="en-US" sz="1400" smtClean="0"/>
              <a:pPr>
                <a:spcBef>
                  <a:spcPct val="0"/>
                </a:spcBef>
                <a:buFontTx/>
                <a:buNone/>
              </a:pPr>
              <a:t>17</a:t>
            </a:fld>
            <a:endParaRPr lang="en-US" altLang="en-US" sz="1400" smtClean="0"/>
          </a:p>
        </p:txBody>
      </p:sp>
      <p:sp>
        <p:nvSpPr>
          <p:cNvPr id="29699"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Changing Router Bits</a:t>
            </a:r>
            <a:br>
              <a:rPr lang="en-US" altLang="en-US" sz="4000" b="1" smtClean="0">
                <a:solidFill>
                  <a:schemeClr val="tx1"/>
                </a:solidFill>
              </a:rPr>
            </a:br>
            <a:endParaRPr lang="en-US" altLang="en-US" sz="4000" b="1" smtClean="0">
              <a:solidFill>
                <a:schemeClr val="tx1"/>
              </a:solidFill>
            </a:endParaRPr>
          </a:p>
        </p:txBody>
      </p:sp>
      <p:pic>
        <p:nvPicPr>
          <p:cNvPr id="2" name="tmp33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9.460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7050" t="2333" r="795" b="6746"/>
          <a:stretch/>
        </p:blipFill>
        <p:spPr>
          <a:xfrm>
            <a:off x="3363779" y="1344295"/>
            <a:ext cx="4038600" cy="2971800"/>
          </a:xfrm>
          <a:prstGeom prst="rect">
            <a:avLst/>
          </a:prstGeom>
        </p:spPr>
      </p:pic>
      <p:pic>
        <p:nvPicPr>
          <p:cNvPr id="9" name="Picture 6" descr="Router collets sticking"/>
          <p:cNvPicPr>
            <a:picLocks noChangeAspect="1" noChangeArrowheads="1"/>
          </p:cNvPicPr>
          <p:nvPr/>
        </p:nvPicPr>
        <p:blipFill>
          <a:blip r:embed="rId8">
            <a:lum bright="-10000"/>
            <a:extLst>
              <a:ext uri="{28A0092B-C50C-407E-A947-70E740481C1C}">
                <a14:useLocalDpi xmlns:a14="http://schemas.microsoft.com/office/drawing/2010/main" val="0"/>
              </a:ext>
            </a:extLst>
          </a:blip>
          <a:srcRect/>
          <a:stretch>
            <a:fillRect/>
          </a:stretch>
        </p:blipFill>
        <p:spPr bwMode="auto">
          <a:xfrm>
            <a:off x="579304" y="3957003"/>
            <a:ext cx="379412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4166" t="18666" r="5000" b="6133"/>
          <a:stretch/>
        </p:blipFill>
        <p:spPr>
          <a:xfrm>
            <a:off x="5383079" y="4166552"/>
            <a:ext cx="3303721" cy="2332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8"/>
    </mc:Choice>
    <mc:Fallback xmlns="">
      <p:transition spd="slow" advTm="3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Changing Router Bits, continued</a:t>
            </a:r>
            <a:br>
              <a:rPr lang="en-US" altLang="en-US" sz="4000" b="1" smtClean="0">
                <a:solidFill>
                  <a:schemeClr val="tx1"/>
                </a:solidFill>
              </a:rPr>
            </a:br>
            <a:endParaRPr lang="en-US" altLang="en-US" sz="4000" b="1" smtClean="0">
              <a:solidFill>
                <a:schemeClr val="tx1"/>
              </a:solidFill>
            </a:endParaRPr>
          </a:p>
        </p:txBody>
      </p:sp>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012950"/>
            <a:ext cx="32369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 y="3151188"/>
            <a:ext cx="349885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p:cNvSpPr>
            <a:spLocks noChangeArrowheads="1"/>
          </p:cNvSpPr>
          <p:nvPr/>
        </p:nvSpPr>
        <p:spPr bwMode="auto">
          <a:xfrm>
            <a:off x="7651750" y="2590800"/>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Spindle Lock</a:t>
            </a:r>
          </a:p>
        </p:txBody>
      </p:sp>
      <p:sp>
        <p:nvSpPr>
          <p:cNvPr id="31751" name="Line 7"/>
          <p:cNvSpPr>
            <a:spLocks noChangeShapeType="1"/>
          </p:cNvSpPr>
          <p:nvPr/>
        </p:nvSpPr>
        <p:spPr bwMode="auto">
          <a:xfrm flipH="1">
            <a:off x="6324600" y="2743200"/>
            <a:ext cx="1371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Rectangle 8"/>
          <p:cNvSpPr>
            <a:spLocks noChangeArrowheads="1"/>
          </p:cNvSpPr>
          <p:nvPr/>
        </p:nvSpPr>
        <p:spPr bwMode="auto">
          <a:xfrm>
            <a:off x="4267200" y="5462588"/>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Press Spindle Lock to</a:t>
            </a:r>
          </a:p>
          <a:p>
            <a:pPr eaLnBrk="1" hangingPunct="1">
              <a:spcBef>
                <a:spcPct val="0"/>
              </a:spcBef>
              <a:buFontTx/>
              <a:buNone/>
            </a:pPr>
            <a:r>
              <a:rPr lang="en-US" altLang="en-US" sz="1800"/>
              <a:t>Loosen Collet with Wrench</a:t>
            </a:r>
          </a:p>
        </p:txBody>
      </p:sp>
      <p:pic>
        <p:nvPicPr>
          <p:cNvPr id="2" name="tmpC24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1.814"/>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79"/>
    </mc:Choice>
    <mc:Fallback xmlns="">
      <p:transition spd="slow" advTm="1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Installing Router Bits</a:t>
            </a:r>
            <a:br>
              <a:rPr lang="en-US" altLang="en-US" sz="4000" b="1" smtClean="0">
                <a:solidFill>
                  <a:schemeClr val="tx1"/>
                </a:solidFill>
              </a:rPr>
            </a:br>
            <a:endParaRPr lang="en-US" altLang="en-US" sz="4000" b="1" smtClean="0">
              <a:solidFill>
                <a:schemeClr val="tx1"/>
              </a:solidFill>
            </a:endParaRPr>
          </a:p>
        </p:txBody>
      </p:sp>
      <p:sp>
        <p:nvSpPr>
          <p:cNvPr id="33796" name="Rectangle 3"/>
          <p:cNvSpPr>
            <a:spLocks noChangeArrowheads="1"/>
          </p:cNvSpPr>
          <p:nvPr/>
        </p:nvSpPr>
        <p:spPr bwMode="auto">
          <a:xfrm>
            <a:off x="228600" y="1295400"/>
            <a:ext cx="57150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 ALWAYS unplug the router.</a:t>
            </a:r>
          </a:p>
          <a:p>
            <a:pPr eaLnBrk="1" hangingPunct="1">
              <a:spcBef>
                <a:spcPct val="0"/>
              </a:spcBef>
              <a:buFontTx/>
              <a:buNone/>
            </a:pPr>
            <a:endParaRPr lang="en-US" altLang="en-US" sz="1800" dirty="0"/>
          </a:p>
          <a:p>
            <a:pPr eaLnBrk="1" hangingPunct="1">
              <a:spcBef>
                <a:spcPct val="0"/>
              </a:spcBef>
              <a:buFontTx/>
              <a:buNone/>
            </a:pPr>
            <a:r>
              <a:rPr lang="en-US" altLang="en-US" sz="1800" dirty="0"/>
              <a:t>• Loosen the collet nut.</a:t>
            </a:r>
          </a:p>
          <a:p>
            <a:pPr eaLnBrk="1" hangingPunct="1">
              <a:spcBef>
                <a:spcPct val="0"/>
              </a:spcBef>
              <a:buFontTx/>
              <a:buNone/>
            </a:pPr>
            <a:endParaRPr lang="en-US" altLang="en-US" sz="1800" dirty="0"/>
          </a:p>
          <a:p>
            <a:pPr eaLnBrk="1" hangingPunct="1">
              <a:spcBef>
                <a:spcPct val="0"/>
              </a:spcBef>
              <a:buFontTx/>
              <a:buNone/>
            </a:pPr>
            <a:r>
              <a:rPr lang="en-US" altLang="en-US" sz="1800" dirty="0"/>
              <a:t>• Insert the bit into the bottom of the collet, but do not            let the bit “bottom out” against the spindle </a:t>
            </a:r>
          </a:p>
          <a:p>
            <a:pPr eaLnBrk="1" hangingPunct="1">
              <a:spcBef>
                <a:spcPct val="0"/>
              </a:spcBef>
              <a:buFontTx/>
              <a:buNone/>
            </a:pPr>
            <a:r>
              <a:rPr lang="en-US" altLang="en-US" sz="1800" dirty="0"/>
              <a:t>(Doing so will prevent the bit from being properly secured). </a:t>
            </a:r>
            <a:r>
              <a:rPr lang="en-US" altLang="en-US" sz="1800" dirty="0" smtClean="0"/>
              <a:t> Tighten </a:t>
            </a:r>
            <a:r>
              <a:rPr lang="en-US" altLang="en-US" sz="1800" dirty="0"/>
              <a:t>the </a:t>
            </a:r>
            <a:r>
              <a:rPr lang="en-US" altLang="en-US" sz="1800" dirty="0" smtClean="0"/>
              <a:t>nut by hand to hold the bit.  </a:t>
            </a:r>
            <a:endParaRPr lang="en-US" altLang="en-US" sz="1800" dirty="0"/>
          </a:p>
          <a:p>
            <a:pPr eaLnBrk="1" hangingPunct="1">
              <a:spcBef>
                <a:spcPct val="0"/>
              </a:spcBef>
              <a:buFontTx/>
              <a:buNone/>
            </a:pPr>
            <a:endParaRPr lang="en-US" altLang="en-US" sz="1800" dirty="0"/>
          </a:p>
          <a:p>
            <a:pPr eaLnBrk="1" hangingPunct="1">
              <a:spcBef>
                <a:spcPct val="0"/>
              </a:spcBef>
              <a:buFontTx/>
              <a:buNone/>
            </a:pPr>
            <a:r>
              <a:rPr lang="en-US" altLang="en-US" sz="1800" dirty="0"/>
              <a:t>• </a:t>
            </a:r>
            <a:r>
              <a:rPr lang="en-US" altLang="en-US" sz="1800" dirty="0" smtClean="0"/>
              <a:t>Finish tightening </a:t>
            </a:r>
            <a:r>
              <a:rPr lang="en-US" altLang="en-US" sz="1800" dirty="0"/>
              <a:t>the collet nut </a:t>
            </a:r>
            <a:r>
              <a:rPr lang="en-US" altLang="en-US" sz="1800" dirty="0" smtClean="0"/>
              <a:t>by </a:t>
            </a:r>
            <a:r>
              <a:rPr lang="en-US" altLang="en-US" sz="1800" dirty="0"/>
              <a:t>squeezing the wrenches together.</a:t>
            </a:r>
          </a:p>
        </p:txBody>
      </p:sp>
      <p:grpSp>
        <p:nvGrpSpPr>
          <p:cNvPr id="33800" name="Group 22"/>
          <p:cNvGrpSpPr>
            <a:grpSpLocks/>
          </p:cNvGrpSpPr>
          <p:nvPr/>
        </p:nvGrpSpPr>
        <p:grpSpPr bwMode="auto">
          <a:xfrm>
            <a:off x="4572000" y="1447800"/>
            <a:ext cx="4495800" cy="2835275"/>
            <a:chOff x="2880" y="912"/>
            <a:chExt cx="2832" cy="1786"/>
          </a:xfrm>
        </p:grpSpPr>
        <p:grpSp>
          <p:nvGrpSpPr>
            <p:cNvPr id="33801" name="Group 15"/>
            <p:cNvGrpSpPr>
              <a:grpSpLocks/>
            </p:cNvGrpSpPr>
            <p:nvPr/>
          </p:nvGrpSpPr>
          <p:grpSpPr bwMode="auto">
            <a:xfrm>
              <a:off x="2880" y="912"/>
              <a:ext cx="2784" cy="1786"/>
              <a:chOff x="2880" y="912"/>
              <a:chExt cx="2784" cy="1786"/>
            </a:xfrm>
          </p:grpSpPr>
          <p:graphicFrame>
            <p:nvGraphicFramePr>
              <p:cNvPr id="33807" name="Object 7"/>
              <p:cNvGraphicFramePr>
                <a:graphicFrameLocks noChangeAspect="1"/>
              </p:cNvGraphicFramePr>
              <p:nvPr/>
            </p:nvGraphicFramePr>
            <p:xfrm>
              <a:off x="3648" y="912"/>
              <a:ext cx="2016" cy="1786"/>
            </p:xfrm>
            <a:graphic>
              <a:graphicData uri="http://schemas.openxmlformats.org/presentationml/2006/ole">
                <mc:AlternateContent xmlns:mc="http://schemas.openxmlformats.org/markup-compatibility/2006">
                  <mc:Choice xmlns:v="urn:schemas-microsoft-com:vml" Requires="v">
                    <p:oleObj spid="_x0000_s33869" name="Bitmap Image" r:id="rId7" imgW="3753374" imgH="3323810" progId="Paint.Picture">
                      <p:embed/>
                    </p:oleObj>
                  </mc:Choice>
                  <mc:Fallback>
                    <p:oleObj name="Bitmap Image" r:id="rId7" imgW="3753374" imgH="3323810" progId="Paint.Picture">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912"/>
                            <a:ext cx="2016" cy="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8" name="Line 10"/>
              <p:cNvSpPr>
                <a:spLocks noChangeShapeType="1"/>
              </p:cNvSpPr>
              <p:nvPr/>
            </p:nvSpPr>
            <p:spPr bwMode="auto">
              <a:xfrm>
                <a:off x="2880" y="1824"/>
                <a:ext cx="912"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9" name="Line 11"/>
              <p:cNvSpPr>
                <a:spLocks noChangeShapeType="1"/>
              </p:cNvSpPr>
              <p:nvPr/>
            </p:nvSpPr>
            <p:spPr bwMode="auto">
              <a:xfrm flipH="1">
                <a:off x="4224" y="1200"/>
                <a:ext cx="432"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0" name="Line 12"/>
              <p:cNvSpPr>
                <a:spLocks noChangeShapeType="1"/>
              </p:cNvSpPr>
              <p:nvPr/>
            </p:nvSpPr>
            <p:spPr bwMode="auto">
              <a:xfrm flipH="1">
                <a:off x="4224" y="1104"/>
                <a:ext cx="672"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1" name="Text Box 13"/>
              <p:cNvSpPr txBox="1">
                <a:spLocks noChangeArrowheads="1"/>
              </p:cNvSpPr>
              <p:nvPr/>
            </p:nvSpPr>
            <p:spPr bwMode="auto">
              <a:xfrm>
                <a:off x="3792" y="1008"/>
                <a:ext cx="576" cy="2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CC0000"/>
                    </a:solidFill>
                  </a:rPr>
                  <a:t>Gap</a:t>
                </a:r>
              </a:p>
            </p:txBody>
          </p:sp>
          <p:sp>
            <p:nvSpPr>
              <p:cNvPr id="33812" name="Line 14"/>
              <p:cNvSpPr>
                <a:spLocks noChangeShapeType="1"/>
              </p:cNvSpPr>
              <p:nvPr/>
            </p:nvSpPr>
            <p:spPr bwMode="auto">
              <a:xfrm flipV="1">
                <a:off x="3792" y="1152"/>
                <a:ext cx="480" cy="672"/>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3802" name="Line 16"/>
            <p:cNvSpPr>
              <a:spLocks noChangeShapeType="1"/>
            </p:cNvSpPr>
            <p:nvPr/>
          </p:nvSpPr>
          <p:spPr bwMode="auto">
            <a:xfrm>
              <a:off x="4944" y="1776"/>
              <a:ext cx="384"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3" name="Line 17"/>
            <p:cNvSpPr>
              <a:spLocks noChangeShapeType="1"/>
            </p:cNvSpPr>
            <p:nvPr/>
          </p:nvSpPr>
          <p:spPr bwMode="auto">
            <a:xfrm>
              <a:off x="4944" y="1824"/>
              <a:ext cx="384"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4" name="Line 19"/>
            <p:cNvSpPr>
              <a:spLocks noChangeShapeType="1"/>
            </p:cNvSpPr>
            <p:nvPr/>
          </p:nvSpPr>
          <p:spPr bwMode="auto">
            <a:xfrm>
              <a:off x="5232" y="1632"/>
              <a:ext cx="0" cy="144"/>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5" name="Line 20"/>
            <p:cNvSpPr>
              <a:spLocks noChangeShapeType="1"/>
            </p:cNvSpPr>
            <p:nvPr/>
          </p:nvSpPr>
          <p:spPr bwMode="auto">
            <a:xfrm flipV="1">
              <a:off x="5232" y="1824"/>
              <a:ext cx="0" cy="144"/>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6" name="Text Box 21"/>
            <p:cNvSpPr txBox="1">
              <a:spLocks noChangeArrowheads="1"/>
            </p:cNvSpPr>
            <p:nvPr/>
          </p:nvSpPr>
          <p:spPr bwMode="auto">
            <a:xfrm>
              <a:off x="5280" y="1728"/>
              <a:ext cx="43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800" b="1">
                  <a:solidFill>
                    <a:srgbClr val="CC0000"/>
                  </a:solidFill>
                </a:rPr>
                <a:t>1/16” Min.</a:t>
              </a:r>
            </a:p>
          </p:txBody>
        </p:sp>
      </p:grpSp>
      <p:pic>
        <p:nvPicPr>
          <p:cNvPr id="2" name="tmp173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45.5215"/>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14154" t="12855" r="12336" b="7440"/>
          <a:stretch/>
        </p:blipFill>
        <p:spPr>
          <a:xfrm>
            <a:off x="311996" y="4603141"/>
            <a:ext cx="2785456" cy="2008119"/>
          </a:xfrm>
          <a:prstGeom prst="rect">
            <a:avLst/>
          </a:prstGeom>
        </p:spPr>
      </p:pic>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21888" t="10759" r="6253" b="4326"/>
          <a:stretch/>
        </p:blipFill>
        <p:spPr>
          <a:xfrm>
            <a:off x="3364952" y="4603140"/>
            <a:ext cx="2555788" cy="2008119"/>
          </a:xfrm>
          <a:prstGeom prst="rect">
            <a:avLst/>
          </a:prstGeom>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3635" t="203" r="3490" b="7669"/>
          <a:stretch/>
        </p:blipFill>
        <p:spPr>
          <a:xfrm>
            <a:off x="6188240" y="4603140"/>
            <a:ext cx="2716866" cy="20081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05"/>
    </mc:Choice>
    <mc:Fallback xmlns="">
      <p:transition spd="slow" advTm="3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The Router</a:t>
            </a:r>
            <a:br>
              <a:rPr lang="en-US" altLang="en-US" sz="4000" b="1" smtClean="0">
                <a:solidFill>
                  <a:schemeClr val="tx1"/>
                </a:solidFill>
              </a:rPr>
            </a:br>
            <a:endParaRPr lang="en-US" altLang="en-US" sz="4000" b="1" smtClean="0">
              <a:solidFill>
                <a:schemeClr val="tx1"/>
              </a:solidFill>
            </a:endParaRPr>
          </a:p>
        </p:txBody>
      </p:sp>
      <p:pic>
        <p:nvPicPr>
          <p:cNvPr id="51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3988" y="2271713"/>
            <a:ext cx="28670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7"/>
          <p:cNvSpPr>
            <a:spLocks noChangeArrowheads="1"/>
          </p:cNvSpPr>
          <p:nvPr/>
        </p:nvSpPr>
        <p:spPr bwMode="auto">
          <a:xfrm>
            <a:off x="5503863" y="4922838"/>
            <a:ext cx="2327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1/2” </a:t>
            </a:r>
            <a:r>
              <a:rPr lang="en-US" altLang="en-US" sz="1400" b="1"/>
              <a:t>Shank</a:t>
            </a:r>
            <a:r>
              <a:rPr lang="en-US" altLang="en-US" sz="1600" b="1"/>
              <a:t> 1/4” Shank</a:t>
            </a:r>
            <a:r>
              <a:rPr lang="en-US" altLang="en-US" sz="1800"/>
              <a:t> </a:t>
            </a:r>
          </a:p>
        </p:txBody>
      </p:sp>
      <p:pic>
        <p:nvPicPr>
          <p:cNvPr id="2" name="tmp7A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9.342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4880" t="12222" r="4880" b="16667"/>
          <a:stretch/>
        </p:blipFill>
        <p:spPr>
          <a:xfrm>
            <a:off x="914400" y="1830387"/>
            <a:ext cx="3291036" cy="3900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27"/>
    </mc:Choice>
    <mc:Fallback xmlns="">
      <p:transition spd="slow" advTm="4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b="1" smtClean="0">
                <a:solidFill>
                  <a:schemeClr val="tx1"/>
                </a:solidFill>
              </a:rPr>
              <a:t>Bit Care</a:t>
            </a:r>
          </a:p>
        </p:txBody>
      </p:sp>
      <p:pic>
        <p:nvPicPr>
          <p:cNvPr id="35844"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6096"/>
          <a:stretch>
            <a:fillRect/>
          </a:stretch>
        </p:blipFill>
        <p:spPr bwMode="auto">
          <a:xfrm>
            <a:off x="685800" y="1481138"/>
            <a:ext cx="322897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t="2922" r="8084" b="22624"/>
          <a:stretch>
            <a:fillRect/>
          </a:stretch>
        </p:blipFill>
        <p:spPr bwMode="auto">
          <a:xfrm>
            <a:off x="4572000" y="2817813"/>
            <a:ext cx="36639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7258050" y="3798888"/>
            <a:ext cx="14478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Remove the Screw Clean the Bearing and Lubricate</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Shaping an Edge with a Router</a:t>
            </a:r>
            <a:br>
              <a:rPr lang="en-US" altLang="en-US" sz="4000" b="1" smtClean="0">
                <a:solidFill>
                  <a:schemeClr val="tx1"/>
                </a:solidFill>
              </a:rPr>
            </a:br>
            <a:endParaRPr lang="en-US" altLang="en-US" sz="4000" b="1" smtClean="0">
              <a:solidFill>
                <a:schemeClr val="tx1"/>
              </a:solidFill>
            </a:endParaRPr>
          </a:p>
        </p:txBody>
      </p:sp>
      <p:sp>
        <p:nvSpPr>
          <p:cNvPr id="37892" name="Rectangle 3"/>
          <p:cNvSpPr>
            <a:spLocks noChangeArrowheads="1"/>
          </p:cNvSpPr>
          <p:nvPr/>
        </p:nvSpPr>
        <p:spPr bwMode="auto">
          <a:xfrm>
            <a:off x="1066800" y="1566863"/>
            <a:ext cx="29718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Clamp the board to the bench. </a:t>
            </a:r>
          </a:p>
          <a:p>
            <a:pPr eaLnBrk="1" hangingPunct="1">
              <a:spcBef>
                <a:spcPct val="0"/>
              </a:spcBef>
              <a:buFontTx/>
              <a:buNone/>
            </a:pPr>
            <a:endParaRPr lang="en-US" altLang="en-US" sz="1800"/>
          </a:p>
          <a:p>
            <a:pPr eaLnBrk="1" hangingPunct="1">
              <a:spcBef>
                <a:spcPct val="0"/>
              </a:spcBef>
              <a:buFontTx/>
              <a:buNone/>
            </a:pPr>
            <a:r>
              <a:rPr lang="en-US" altLang="en-US" sz="1800"/>
              <a:t>• Install a bit and make sure the bench surface does not interfere with the pilot bearing.</a:t>
            </a:r>
          </a:p>
        </p:txBody>
      </p:sp>
      <p:sp>
        <p:nvSpPr>
          <p:cNvPr id="37895" name="Rectangle 6"/>
          <p:cNvSpPr>
            <a:spLocks noChangeArrowheads="1"/>
          </p:cNvSpPr>
          <p:nvPr/>
        </p:nvSpPr>
        <p:spPr bwMode="auto">
          <a:xfrm>
            <a:off x="4953000" y="4691063"/>
            <a:ext cx="3581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 spacer may be necessary so that the screw will not hit the table.</a:t>
            </a:r>
          </a:p>
        </p:txBody>
      </p:sp>
      <p:pic>
        <p:nvPicPr>
          <p:cNvPr id="2" name="tmpB2E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89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3785136"/>
            <a:ext cx="4102672" cy="272784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399" y="1621374"/>
            <a:ext cx="4463603" cy="2967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12"/>
    </mc:Choice>
    <mc:Fallback xmlns="">
      <p:transition spd="slow" advTm="1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Edge Shaping, continued</a:t>
            </a:r>
            <a:br>
              <a:rPr lang="en-US" altLang="en-US" sz="4000" b="1" smtClean="0">
                <a:solidFill>
                  <a:schemeClr val="tx1"/>
                </a:solidFill>
              </a:rPr>
            </a:br>
            <a:endParaRPr lang="en-US" altLang="en-US" sz="4000" b="1" smtClean="0">
              <a:solidFill>
                <a:schemeClr val="tx1"/>
              </a:solidFill>
            </a:endParaRPr>
          </a:p>
        </p:txBody>
      </p:sp>
      <p:sp>
        <p:nvSpPr>
          <p:cNvPr id="39944" name="Line 8"/>
          <p:cNvSpPr>
            <a:spLocks noChangeShapeType="1"/>
          </p:cNvSpPr>
          <p:nvPr/>
        </p:nvSpPr>
        <p:spPr bwMode="auto">
          <a:xfrm flipH="1">
            <a:off x="3028950" y="2503488"/>
            <a:ext cx="304800" cy="609600"/>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2" name="tmp3A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548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200" y="1364344"/>
            <a:ext cx="3571597" cy="237473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4096" y="1364344"/>
            <a:ext cx="3571596" cy="2374732"/>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9399" y="4038600"/>
            <a:ext cx="3781959" cy="2514600"/>
          </a:xfrm>
          <a:prstGeom prst="rect">
            <a:avLst/>
          </a:prstGeom>
        </p:spPr>
      </p:pic>
      <p:sp>
        <p:nvSpPr>
          <p:cNvPr id="13" name="Line 9"/>
          <p:cNvSpPr>
            <a:spLocks noChangeShapeType="1"/>
          </p:cNvSpPr>
          <p:nvPr/>
        </p:nvSpPr>
        <p:spPr bwMode="auto">
          <a:xfrm>
            <a:off x="6441003" y="2044868"/>
            <a:ext cx="319087" cy="660192"/>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4" name="Line 9"/>
          <p:cNvSpPr>
            <a:spLocks noChangeShapeType="1"/>
          </p:cNvSpPr>
          <p:nvPr/>
        </p:nvSpPr>
        <p:spPr bwMode="auto">
          <a:xfrm>
            <a:off x="1592499" y="2052291"/>
            <a:ext cx="319087" cy="660192"/>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5" name="Rectangle 6"/>
          <p:cNvSpPr>
            <a:spLocks noChangeArrowheads="1"/>
          </p:cNvSpPr>
          <p:nvPr/>
        </p:nvSpPr>
        <p:spPr bwMode="auto">
          <a:xfrm>
            <a:off x="643870" y="1396525"/>
            <a:ext cx="2767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The round-over bit is set too high.</a:t>
            </a:r>
          </a:p>
        </p:txBody>
      </p:sp>
      <p:sp>
        <p:nvSpPr>
          <p:cNvPr id="16" name="Rectangle 7"/>
          <p:cNvSpPr>
            <a:spLocks noChangeArrowheads="1"/>
          </p:cNvSpPr>
          <p:nvPr/>
        </p:nvSpPr>
        <p:spPr bwMode="auto">
          <a:xfrm rot="10800000" flipV="1">
            <a:off x="5426590" y="1457243"/>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The round-over bit is set too low.</a:t>
            </a:r>
          </a:p>
        </p:txBody>
      </p:sp>
      <p:sp>
        <p:nvSpPr>
          <p:cNvPr id="17" name="Line 9"/>
          <p:cNvSpPr>
            <a:spLocks noChangeShapeType="1"/>
          </p:cNvSpPr>
          <p:nvPr/>
        </p:nvSpPr>
        <p:spPr bwMode="auto">
          <a:xfrm>
            <a:off x="4138613" y="4775057"/>
            <a:ext cx="319087" cy="660192"/>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8" name="Rectangle 7"/>
          <p:cNvSpPr>
            <a:spLocks noChangeArrowheads="1"/>
          </p:cNvSpPr>
          <p:nvPr/>
        </p:nvSpPr>
        <p:spPr bwMode="auto">
          <a:xfrm rot="10800000" flipV="1">
            <a:off x="3124200" y="4187432"/>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The round-over bit is set </a:t>
            </a:r>
            <a:r>
              <a:rPr lang="en-US" altLang="en-US" sz="1800" dirty="0" smtClean="0"/>
              <a:t>correctly.</a:t>
            </a:r>
            <a:endParaRPr lang="en-US" altLang="en-US" sz="1800" dirty="0"/>
          </a:p>
        </p:txBody>
      </p:sp>
    </p:spTree>
  </p:cSld>
  <p:clrMapOvr>
    <a:masterClrMapping/>
  </p:clrMapOvr>
  <mc:AlternateContent xmlns:mc="http://schemas.openxmlformats.org/markup-compatibility/2006" xmlns:p14="http://schemas.microsoft.com/office/powerpoint/2010/main">
    <mc:Choice Requires="p14">
      <p:transition spd="slow" p14:dur="2000" advTm="30576"/>
    </mc:Choice>
    <mc:Fallback xmlns="">
      <p:transition spd="slow" advTm="3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Climb-Cutting</a:t>
            </a:r>
            <a:br>
              <a:rPr lang="en-US" altLang="en-US" sz="4000" b="1" smtClean="0">
                <a:solidFill>
                  <a:schemeClr val="tx1"/>
                </a:solidFill>
              </a:rPr>
            </a:br>
            <a:endParaRPr lang="en-US" altLang="en-US" sz="4000" b="1" smtClean="0">
              <a:solidFill>
                <a:schemeClr val="tx1"/>
              </a:solidFill>
            </a:endParaRPr>
          </a:p>
        </p:txBody>
      </p:sp>
      <p:sp>
        <p:nvSpPr>
          <p:cNvPr id="46084" name="Rectangle 3"/>
          <p:cNvSpPr>
            <a:spLocks noChangeArrowheads="1"/>
          </p:cNvSpPr>
          <p:nvPr/>
        </p:nvSpPr>
        <p:spPr bwMode="auto">
          <a:xfrm>
            <a:off x="304800" y="213360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dirty="0"/>
          </a:p>
          <a:p>
            <a:pPr eaLnBrk="1" hangingPunct="1">
              <a:spcBef>
                <a:spcPct val="0"/>
              </a:spcBef>
              <a:buFontTx/>
              <a:buNone/>
            </a:pPr>
            <a:endParaRPr lang="en-US" altLang="en-US" sz="1800" dirty="0"/>
          </a:p>
        </p:txBody>
      </p:sp>
      <p:grpSp>
        <p:nvGrpSpPr>
          <p:cNvPr id="2" name="Group 1"/>
          <p:cNvGrpSpPr>
            <a:grpSpLocks noChangeAspect="1"/>
          </p:cNvGrpSpPr>
          <p:nvPr/>
        </p:nvGrpSpPr>
        <p:grpSpPr>
          <a:xfrm>
            <a:off x="457200" y="1905000"/>
            <a:ext cx="3863866" cy="3276600"/>
            <a:chOff x="5105400" y="1219200"/>
            <a:chExt cx="3551238" cy="3011488"/>
          </a:xfrm>
        </p:grpSpPr>
        <p:pic>
          <p:nvPicPr>
            <p:cNvPr id="4608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219200"/>
              <a:ext cx="355123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5257800" y="3657600"/>
              <a:ext cx="296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Outside-Counter-Clockwise</a:t>
              </a:r>
            </a:p>
          </p:txBody>
        </p:sp>
        <p:sp>
          <p:nvSpPr>
            <p:cNvPr id="46087" name="Line 8"/>
            <p:cNvSpPr>
              <a:spLocks noChangeShapeType="1"/>
            </p:cNvSpPr>
            <p:nvPr/>
          </p:nvSpPr>
          <p:spPr bwMode="auto">
            <a:xfrm>
              <a:off x="5638800" y="3429000"/>
              <a:ext cx="1371600" cy="0"/>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46088" name="Group 10"/>
          <p:cNvGrpSpPr>
            <a:grpSpLocks noChangeAspect="1"/>
          </p:cNvGrpSpPr>
          <p:nvPr/>
        </p:nvGrpSpPr>
        <p:grpSpPr bwMode="auto">
          <a:xfrm>
            <a:off x="4724399" y="1905000"/>
            <a:ext cx="3852501" cy="3276600"/>
            <a:chOff x="3216" y="2592"/>
            <a:chExt cx="1853" cy="1576"/>
          </a:xfrm>
        </p:grpSpPr>
        <p:pic>
          <p:nvPicPr>
            <p:cNvPr id="460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 y="2592"/>
              <a:ext cx="185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Rectangle 7"/>
            <p:cNvSpPr>
              <a:spLocks noChangeArrowheads="1"/>
            </p:cNvSpPr>
            <p:nvPr/>
          </p:nvSpPr>
          <p:spPr bwMode="auto">
            <a:xfrm>
              <a:off x="3600" y="3840"/>
              <a:ext cx="1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Inside-Clockwise</a:t>
              </a:r>
            </a:p>
          </p:txBody>
        </p:sp>
        <p:sp>
          <p:nvSpPr>
            <p:cNvPr id="46091" name="Line 9"/>
            <p:cNvSpPr>
              <a:spLocks noChangeShapeType="1"/>
            </p:cNvSpPr>
            <p:nvPr/>
          </p:nvSpPr>
          <p:spPr bwMode="auto">
            <a:xfrm flipH="1">
              <a:off x="4176" y="3696"/>
              <a:ext cx="480" cy="0"/>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pic>
        <p:nvPicPr>
          <p:cNvPr id="3" name="tmp41F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1.823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96"/>
    </mc:Choice>
    <mc:Fallback xmlns="">
      <p:transition spd="slow" advTm="2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n-US" altLang="en-US" b="1" smtClean="0">
                <a:solidFill>
                  <a:schemeClr val="tx1"/>
                </a:solidFill>
              </a:rPr>
              <a:t>Splintering</a:t>
            </a:r>
          </a:p>
        </p:txBody>
      </p:sp>
      <p:grpSp>
        <p:nvGrpSpPr>
          <p:cNvPr id="2" name="Group 1"/>
          <p:cNvGrpSpPr/>
          <p:nvPr/>
        </p:nvGrpSpPr>
        <p:grpSpPr>
          <a:xfrm>
            <a:off x="1981939" y="1808056"/>
            <a:ext cx="5181600" cy="4038600"/>
            <a:chOff x="4897438" y="3694113"/>
            <a:chExt cx="3276600" cy="2659063"/>
          </a:xfrm>
        </p:grpSpPr>
        <p:grpSp>
          <p:nvGrpSpPr>
            <p:cNvPr id="44037" name="Group 4"/>
            <p:cNvGrpSpPr>
              <a:grpSpLocks/>
            </p:cNvGrpSpPr>
            <p:nvPr/>
          </p:nvGrpSpPr>
          <p:grpSpPr bwMode="auto">
            <a:xfrm>
              <a:off x="4897438" y="3694113"/>
              <a:ext cx="3276600" cy="2659063"/>
              <a:chOff x="589" y="2567"/>
              <a:chExt cx="2064" cy="1675"/>
            </a:xfrm>
          </p:grpSpPr>
          <p:grpSp>
            <p:nvGrpSpPr>
              <p:cNvPr id="44040" name="Group 5"/>
              <p:cNvGrpSpPr>
                <a:grpSpLocks/>
              </p:cNvGrpSpPr>
              <p:nvPr/>
            </p:nvGrpSpPr>
            <p:grpSpPr bwMode="auto">
              <a:xfrm>
                <a:off x="589" y="2567"/>
                <a:ext cx="2064" cy="1675"/>
                <a:chOff x="445" y="2279"/>
                <a:chExt cx="2064" cy="1675"/>
              </a:xfrm>
            </p:grpSpPr>
            <p:pic>
              <p:nvPicPr>
                <p:cNvPr id="440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 y="2279"/>
                  <a:ext cx="2064"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Text Box 7"/>
                <p:cNvSpPr txBox="1">
                  <a:spLocks noChangeArrowheads="1"/>
                </p:cNvSpPr>
                <p:nvPr/>
              </p:nvSpPr>
              <p:spPr bwMode="auto">
                <a:xfrm>
                  <a:off x="1968" y="2640"/>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CC0000"/>
                      </a:solidFill>
                    </a:rPr>
                    <a:t>1</a:t>
                  </a:r>
                </a:p>
              </p:txBody>
            </p:sp>
            <p:sp>
              <p:nvSpPr>
                <p:cNvPr id="44045" name="Line 8"/>
                <p:cNvSpPr>
                  <a:spLocks noChangeShapeType="1"/>
                </p:cNvSpPr>
                <p:nvPr/>
              </p:nvSpPr>
              <p:spPr bwMode="auto">
                <a:xfrm>
                  <a:off x="1872" y="2592"/>
                  <a:ext cx="48" cy="48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4041" name="Text Box 9"/>
              <p:cNvSpPr txBox="1">
                <a:spLocks noChangeArrowheads="1"/>
              </p:cNvSpPr>
              <p:nvPr/>
            </p:nvSpPr>
            <p:spPr bwMode="auto">
              <a:xfrm>
                <a:off x="768" y="3744"/>
                <a:ext cx="15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Point where tear-out will occur</a:t>
                </a:r>
              </a:p>
            </p:txBody>
          </p:sp>
          <p:sp>
            <p:nvSpPr>
              <p:cNvPr id="44042" name="Line 10"/>
              <p:cNvSpPr>
                <a:spLocks noChangeShapeType="1"/>
              </p:cNvSpPr>
              <p:nvPr/>
            </p:nvSpPr>
            <p:spPr bwMode="auto">
              <a:xfrm flipV="1">
                <a:off x="1104" y="3504"/>
                <a:ext cx="38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4038" name="Line 11"/>
            <p:cNvSpPr>
              <a:spLocks noChangeShapeType="1"/>
            </p:cNvSpPr>
            <p:nvPr/>
          </p:nvSpPr>
          <p:spPr bwMode="auto">
            <a:xfrm flipH="1">
              <a:off x="6781800" y="4953000"/>
              <a:ext cx="1066800" cy="76200"/>
            </a:xfrm>
            <a:prstGeom prst="line">
              <a:avLst/>
            </a:prstGeom>
            <a:noFill/>
            <a:ln w="9525">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4039" name="Text Box 12"/>
            <p:cNvSpPr txBox="1">
              <a:spLocks noChangeArrowheads="1"/>
            </p:cNvSpPr>
            <p:nvPr/>
          </p:nvSpPr>
          <p:spPr bwMode="auto">
            <a:xfrm>
              <a:off x="7315200" y="4953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CC0000"/>
                  </a:solidFill>
                </a:rPr>
                <a:t>2</a:t>
              </a:r>
            </a:p>
          </p:txBody>
        </p:sp>
      </p:grpSp>
      <p:pic>
        <p:nvPicPr>
          <p:cNvPr id="3" name="tmp89F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845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42"/>
    </mc:Choice>
    <mc:Fallback xmlns="">
      <p:transition spd="slow" advTm="3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Guides</a:t>
            </a:r>
            <a:endParaRPr lang="en-US" dirty="0"/>
          </a:p>
        </p:txBody>
      </p:sp>
      <p:pic>
        <p:nvPicPr>
          <p:cNvPr id="5" name="Picture 5" descr="26-43 copy.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10445"/>
            <a:ext cx="3614402" cy="30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7200" y="1676400"/>
            <a:ext cx="4571999" cy="3039893"/>
          </a:xfrm>
          <a:prstGeom prst="rect">
            <a:avLst/>
          </a:prstGeom>
        </p:spPr>
      </p:pic>
      <p:pic>
        <p:nvPicPr>
          <p:cNvPr id="7" name="tmpF29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4.120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548589330"/>
      </p:ext>
    </p:extLst>
  </p:cSld>
  <p:clrMapOvr>
    <a:masterClrMapping/>
  </p:clrMapOvr>
  <mc:AlternateContent xmlns:mc="http://schemas.openxmlformats.org/markup-compatibility/2006" xmlns:p14="http://schemas.microsoft.com/office/powerpoint/2010/main">
    <mc:Choice Requires="p14">
      <p:transition spd="slow" p14:dur="2000" advTm="27423"/>
    </mc:Choice>
    <mc:Fallback xmlns="">
      <p:transition spd="slow" advTm="2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Guides</a:t>
            </a:r>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038" y="2209800"/>
            <a:ext cx="4005744" cy="3006852"/>
          </a:xfrm>
          <a:prstGeom prst="rect">
            <a:avLst/>
          </a:prstGeom>
        </p:spPr>
      </p:pic>
      <p:pic>
        <p:nvPicPr>
          <p:cNvPr id="6" name="tmp4B7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861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0587" t="2534" r="587" b="102"/>
          <a:stretch/>
        </p:blipFill>
        <p:spPr>
          <a:xfrm>
            <a:off x="4648200" y="2215978"/>
            <a:ext cx="4173838" cy="3000674"/>
          </a:xfrm>
          <a:prstGeom prst="rect">
            <a:avLst/>
          </a:prstGeom>
        </p:spPr>
      </p:pic>
    </p:spTree>
    <p:extLst>
      <p:ext uri="{BB962C8B-B14F-4D97-AF65-F5344CB8AC3E}">
        <p14:creationId xmlns:p14="http://schemas.microsoft.com/office/powerpoint/2010/main" val="1932759524"/>
      </p:ext>
    </p:extLst>
  </p:cSld>
  <p:clrMapOvr>
    <a:masterClrMapping/>
  </p:clrMapOvr>
  <mc:AlternateContent xmlns:mc="http://schemas.openxmlformats.org/markup-compatibility/2006" xmlns:p14="http://schemas.microsoft.com/office/powerpoint/2010/main">
    <mc:Choice Requires="p14">
      <p:transition spd="slow" p14:dur="2000" advTm="21326"/>
    </mc:Choice>
    <mc:Fallback xmlns="">
      <p:transition spd="slow" advTm="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Feed Rate</a:t>
            </a:r>
            <a:br>
              <a:rPr lang="en-US" altLang="en-US" sz="4000" b="1" smtClean="0">
                <a:solidFill>
                  <a:schemeClr val="tx1"/>
                </a:solidFill>
              </a:rPr>
            </a:br>
            <a:endParaRPr lang="en-US" altLang="en-US" sz="4000" b="1" smtClean="0">
              <a:solidFill>
                <a:schemeClr val="tx1"/>
              </a:solidFill>
            </a:endParaRPr>
          </a:p>
        </p:txBody>
      </p:sp>
      <p:grpSp>
        <p:nvGrpSpPr>
          <p:cNvPr id="48133" name="Group 8"/>
          <p:cNvGrpSpPr>
            <a:grpSpLocks/>
          </p:cNvGrpSpPr>
          <p:nvPr/>
        </p:nvGrpSpPr>
        <p:grpSpPr bwMode="auto">
          <a:xfrm>
            <a:off x="2819400" y="1398588"/>
            <a:ext cx="3505200" cy="4572000"/>
            <a:chOff x="3429" y="930"/>
            <a:chExt cx="1960" cy="2640"/>
          </a:xfrm>
        </p:grpSpPr>
        <p:pic>
          <p:nvPicPr>
            <p:cNvPr id="48134" name="Picture 4"/>
            <p:cNvPicPr>
              <a:picLocks noChangeAspect="1" noChangeArrowheads="1"/>
            </p:cNvPicPr>
            <p:nvPr/>
          </p:nvPicPr>
          <p:blipFill>
            <a:blip r:embed="rId6">
              <a:extLst>
                <a:ext uri="{28A0092B-C50C-407E-A947-70E740481C1C}">
                  <a14:useLocalDpi xmlns:a14="http://schemas.microsoft.com/office/drawing/2010/main" val="0"/>
                </a:ext>
              </a:extLst>
            </a:blip>
            <a:srcRect l="18251" t="9647" b="-322"/>
            <a:stretch>
              <a:fillRect/>
            </a:stretch>
          </p:blipFill>
          <p:spPr bwMode="auto">
            <a:xfrm>
              <a:off x="3429" y="930"/>
              <a:ext cx="196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5"/>
            <p:cNvSpPr>
              <a:spLocks noChangeArrowheads="1"/>
            </p:cNvSpPr>
            <p:nvPr/>
          </p:nvSpPr>
          <p:spPr bwMode="auto">
            <a:xfrm>
              <a:off x="3936" y="2784"/>
              <a:ext cx="1313"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Burn Mark from</a:t>
              </a:r>
            </a:p>
            <a:p>
              <a:pPr eaLnBrk="1" hangingPunct="1">
                <a:spcBef>
                  <a:spcPct val="0"/>
                </a:spcBef>
                <a:buFontTx/>
                <a:buNone/>
              </a:pPr>
              <a:r>
                <a:rPr lang="en-US" altLang="en-US" sz="1800"/>
                <a:t>Irregular Feed</a:t>
              </a:r>
            </a:p>
            <a:p>
              <a:pPr eaLnBrk="1" hangingPunct="1">
                <a:spcBef>
                  <a:spcPct val="0"/>
                </a:spcBef>
                <a:buFontTx/>
                <a:buNone/>
              </a:pPr>
              <a:r>
                <a:rPr lang="en-US" altLang="en-US" sz="1800"/>
                <a:t>Rate</a:t>
              </a:r>
            </a:p>
          </p:txBody>
        </p:sp>
        <p:sp>
          <p:nvSpPr>
            <p:cNvPr id="48136" name="Oval 6"/>
            <p:cNvSpPr>
              <a:spLocks noChangeArrowheads="1"/>
            </p:cNvSpPr>
            <p:nvPr/>
          </p:nvSpPr>
          <p:spPr bwMode="auto">
            <a:xfrm>
              <a:off x="4140" y="2222"/>
              <a:ext cx="438" cy="449"/>
            </a:xfrm>
            <a:prstGeom prst="ellipse">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pic>
        <p:nvPicPr>
          <p:cNvPr id="2" name="tmpC16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689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63"/>
    </mc:Choice>
    <mc:Fallback xmlns="">
      <p:transition spd="slow" advTm="4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en-US" altLang="en-US" b="1" smtClean="0">
                <a:solidFill>
                  <a:schemeClr val="tx1"/>
                </a:solidFill>
              </a:rPr>
              <a:t>Bearing Surface</a:t>
            </a:r>
          </a:p>
        </p:txBody>
      </p:sp>
      <p:sp>
        <p:nvSpPr>
          <p:cNvPr id="50180" name="Rectangle 3"/>
          <p:cNvSpPr>
            <a:spLocks noChangeArrowheads="1"/>
          </p:cNvSpPr>
          <p:nvPr/>
        </p:nvSpPr>
        <p:spPr bwMode="auto">
          <a:xfrm>
            <a:off x="228600" y="190500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dirty="0"/>
          </a:p>
          <a:p>
            <a:pPr eaLnBrk="1" hangingPunct="1">
              <a:spcBef>
                <a:spcPct val="0"/>
              </a:spcBef>
              <a:buFontTx/>
              <a:buNone/>
            </a:pPr>
            <a:endParaRPr lang="en-US" altLang="en-US" sz="1800" dirty="0"/>
          </a:p>
        </p:txBody>
      </p:sp>
      <p:grpSp>
        <p:nvGrpSpPr>
          <p:cNvPr id="3" name="Group 2"/>
          <p:cNvGrpSpPr/>
          <p:nvPr/>
        </p:nvGrpSpPr>
        <p:grpSpPr>
          <a:xfrm>
            <a:off x="4708525" y="2436346"/>
            <a:ext cx="3790950" cy="2614613"/>
            <a:chOff x="5562600" y="4038600"/>
            <a:chExt cx="3276600" cy="2022475"/>
          </a:xfrm>
        </p:grpSpPr>
        <p:pic>
          <p:nvPicPr>
            <p:cNvPr id="50182" name="Picture 5"/>
            <p:cNvPicPr>
              <a:picLocks noChangeAspect="1" noChangeArrowheads="1"/>
            </p:cNvPicPr>
            <p:nvPr/>
          </p:nvPicPr>
          <p:blipFill>
            <a:blip r:embed="rId6">
              <a:extLst>
                <a:ext uri="{28A0092B-C50C-407E-A947-70E740481C1C}">
                  <a14:useLocalDpi xmlns:a14="http://schemas.microsoft.com/office/drawing/2010/main" val="0"/>
                </a:ext>
              </a:extLst>
            </a:blip>
            <a:srcRect t="25467" r="2512" b="24051"/>
            <a:stretch>
              <a:fillRect/>
            </a:stretch>
          </p:blipFill>
          <p:spPr bwMode="auto">
            <a:xfrm>
              <a:off x="5562600" y="4038600"/>
              <a:ext cx="32766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6"/>
            <p:cNvSpPr>
              <a:spLocks noChangeArrowheads="1"/>
            </p:cNvSpPr>
            <p:nvPr/>
          </p:nvSpPr>
          <p:spPr bwMode="auto">
            <a:xfrm>
              <a:off x="5943600" y="4495800"/>
              <a:ext cx="271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Top View of Gouge Mark</a:t>
              </a:r>
            </a:p>
          </p:txBody>
        </p:sp>
      </p:grpSp>
      <p:grpSp>
        <p:nvGrpSpPr>
          <p:cNvPr id="2" name="Group 1"/>
          <p:cNvGrpSpPr/>
          <p:nvPr/>
        </p:nvGrpSpPr>
        <p:grpSpPr>
          <a:xfrm>
            <a:off x="773906" y="2436346"/>
            <a:ext cx="3370263" cy="2614613"/>
            <a:chOff x="773906" y="2436346"/>
            <a:chExt cx="3370263" cy="2614613"/>
          </a:xfrm>
        </p:grpSpPr>
        <p:pic>
          <p:nvPicPr>
            <p:cNvPr id="5018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906" y="2436346"/>
              <a:ext cx="337026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7"/>
            <p:cNvSpPr>
              <a:spLocks noChangeArrowheads="1"/>
            </p:cNvSpPr>
            <p:nvPr/>
          </p:nvSpPr>
          <p:spPr bwMode="auto">
            <a:xfrm>
              <a:off x="1154906" y="3807946"/>
              <a:ext cx="2895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Screw Hole that Bearing will fall into, resulting in a gouged surface</a:t>
              </a:r>
            </a:p>
          </p:txBody>
        </p:sp>
      </p:grpSp>
      <p:pic>
        <p:nvPicPr>
          <p:cNvPr id="4" name="tmp88C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5.038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r>
              <a:rPr lang="en-US" altLang="en-US" b="1" smtClean="0">
                <a:solidFill>
                  <a:schemeClr val="tx1"/>
                </a:solidFill>
              </a:rPr>
              <a:t>Turning Corners</a:t>
            </a:r>
          </a:p>
        </p:txBody>
      </p:sp>
      <p:sp>
        <p:nvSpPr>
          <p:cNvPr id="52231" name="Rectangle 6"/>
          <p:cNvSpPr>
            <a:spLocks noChangeArrowheads="1"/>
          </p:cNvSpPr>
          <p:nvPr/>
        </p:nvSpPr>
        <p:spPr bwMode="auto">
          <a:xfrm>
            <a:off x="465438" y="4921928"/>
            <a:ext cx="4177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Only </a:t>
            </a:r>
            <a:r>
              <a:rPr lang="en-US" altLang="en-US" sz="1800" dirty="0" smtClean="0"/>
              <a:t>25% </a:t>
            </a:r>
            <a:r>
              <a:rPr lang="en-US" altLang="en-US" sz="1800" dirty="0"/>
              <a:t>of the router base is</a:t>
            </a:r>
          </a:p>
          <a:p>
            <a:pPr eaLnBrk="1" hangingPunct="1">
              <a:spcBef>
                <a:spcPct val="0"/>
              </a:spcBef>
              <a:buFontTx/>
              <a:buNone/>
            </a:pPr>
            <a:r>
              <a:rPr lang="en-US" altLang="en-US" sz="1800" dirty="0"/>
              <a:t>supported at the corner.</a:t>
            </a:r>
          </a:p>
        </p:txBody>
      </p:sp>
      <p:sp>
        <p:nvSpPr>
          <p:cNvPr id="52232" name="Rectangle 7"/>
          <p:cNvSpPr>
            <a:spLocks noChangeArrowheads="1"/>
          </p:cNvSpPr>
          <p:nvPr/>
        </p:nvSpPr>
        <p:spPr bwMode="auto">
          <a:xfrm>
            <a:off x="4851400" y="4921928"/>
            <a:ext cx="3835558" cy="118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Bottom View of the Router Base as supported at the corner.</a:t>
            </a:r>
          </a:p>
        </p:txBody>
      </p:sp>
      <p:pic>
        <p:nvPicPr>
          <p:cNvPr id="4" name="tmpF2F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956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5848" t="896"/>
          <a:stretch/>
        </p:blipFill>
        <p:spPr>
          <a:xfrm>
            <a:off x="381000" y="1572009"/>
            <a:ext cx="3978805" cy="3115479"/>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5272" t="-1208" r="9884" b="1"/>
          <a:stretch/>
        </p:blipFill>
        <p:spPr>
          <a:xfrm>
            <a:off x="4851400" y="1544798"/>
            <a:ext cx="3962400" cy="3142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70"/>
    </mc:Choice>
    <mc:Fallback xmlns="">
      <p:transition spd="slow" advTm="2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b="1" smtClean="0">
                <a:solidFill>
                  <a:schemeClr val="tx1"/>
                </a:solidFill>
              </a:rPr>
              <a:t>Router Types</a:t>
            </a:r>
          </a:p>
        </p:txBody>
      </p:sp>
      <p:sp>
        <p:nvSpPr>
          <p:cNvPr id="7174" name="Rectangle 6"/>
          <p:cNvSpPr>
            <a:spLocks noChangeArrowheads="1"/>
          </p:cNvSpPr>
          <p:nvPr/>
        </p:nvSpPr>
        <p:spPr bwMode="auto">
          <a:xfrm>
            <a:off x="3581400" y="2362200"/>
            <a:ext cx="2438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1-1/2 </a:t>
            </a:r>
            <a:r>
              <a:rPr lang="en-US" altLang="en-US" sz="1800" dirty="0" err="1"/>
              <a:t>hp</a:t>
            </a:r>
            <a:r>
              <a:rPr lang="en-US" altLang="en-US" sz="1800" dirty="0"/>
              <a:t> Router</a:t>
            </a:r>
          </a:p>
          <a:p>
            <a:pPr eaLnBrk="1" hangingPunct="1">
              <a:spcBef>
                <a:spcPct val="0"/>
              </a:spcBef>
              <a:buFontTx/>
              <a:buNone/>
            </a:pPr>
            <a:r>
              <a:rPr lang="en-US" altLang="en-US" sz="1800" dirty="0"/>
              <a:t>with a Fixed</a:t>
            </a:r>
          </a:p>
          <a:p>
            <a:pPr eaLnBrk="1" hangingPunct="1">
              <a:spcBef>
                <a:spcPct val="0"/>
              </a:spcBef>
              <a:buFontTx/>
              <a:buNone/>
            </a:pPr>
            <a:r>
              <a:rPr lang="en-US" altLang="en-US" sz="1800" dirty="0"/>
              <a:t>Router Base</a:t>
            </a:r>
          </a:p>
          <a:p>
            <a:pPr eaLnBrk="1" hangingPunct="1">
              <a:spcBef>
                <a:spcPct val="0"/>
              </a:spcBef>
              <a:buFontTx/>
              <a:buNone/>
            </a:pPr>
            <a:endParaRPr lang="en-US" altLang="en-US" sz="1800" dirty="0"/>
          </a:p>
          <a:p>
            <a:pPr eaLnBrk="1" hangingPunct="1">
              <a:spcBef>
                <a:spcPct val="0"/>
              </a:spcBef>
              <a:buFontTx/>
              <a:buNone/>
            </a:pPr>
            <a:r>
              <a:rPr lang="en-US" altLang="en-US" sz="1800" dirty="0"/>
              <a:t>The Same Router</a:t>
            </a:r>
          </a:p>
          <a:p>
            <a:pPr eaLnBrk="1" hangingPunct="1">
              <a:spcBef>
                <a:spcPct val="0"/>
              </a:spcBef>
              <a:buFontTx/>
              <a:buNone/>
            </a:pPr>
            <a:r>
              <a:rPr lang="en-US" altLang="en-US" sz="1800" dirty="0"/>
              <a:t>Motor with a Plunge</a:t>
            </a:r>
          </a:p>
          <a:p>
            <a:pPr eaLnBrk="1" hangingPunct="1">
              <a:spcBef>
                <a:spcPct val="0"/>
              </a:spcBef>
              <a:buFontTx/>
              <a:buNone/>
            </a:pPr>
            <a:r>
              <a:rPr lang="en-US" altLang="en-US" sz="1800" dirty="0"/>
              <a:t>Router Base</a:t>
            </a:r>
          </a:p>
        </p:txBody>
      </p:sp>
      <p:pic>
        <p:nvPicPr>
          <p:cNvPr id="2" name="tmp33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428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880" t="10000" r="3209" b="17777"/>
          <a:stretch/>
        </p:blipFill>
        <p:spPr>
          <a:xfrm>
            <a:off x="545124" y="1981200"/>
            <a:ext cx="2836984" cy="3352800"/>
          </a:xfrm>
          <a:prstGeom prst="rect">
            <a:avLst/>
          </a:prstGeom>
        </p:spPr>
      </p:pic>
      <p:sp>
        <p:nvSpPr>
          <p:cNvPr id="11" name="Line 8"/>
          <p:cNvSpPr>
            <a:spLocks noChangeShapeType="1"/>
          </p:cNvSpPr>
          <p:nvPr/>
        </p:nvSpPr>
        <p:spPr bwMode="auto">
          <a:xfrm flipH="1">
            <a:off x="2667000" y="2590800"/>
            <a:ext cx="914400" cy="381000"/>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6551" t="10001" r="4879" b="19999"/>
          <a:stretch/>
        </p:blipFill>
        <p:spPr>
          <a:xfrm>
            <a:off x="5866191" y="1981200"/>
            <a:ext cx="2820609" cy="3352800"/>
          </a:xfrm>
          <a:prstGeom prst="rect">
            <a:avLst/>
          </a:prstGeom>
        </p:spPr>
      </p:pic>
      <p:sp>
        <p:nvSpPr>
          <p:cNvPr id="13" name="Line 9"/>
          <p:cNvSpPr>
            <a:spLocks noChangeShapeType="1"/>
          </p:cNvSpPr>
          <p:nvPr/>
        </p:nvSpPr>
        <p:spPr bwMode="auto">
          <a:xfrm flipV="1">
            <a:off x="5715000" y="3429000"/>
            <a:ext cx="914400" cy="304800"/>
          </a:xfrm>
          <a:prstGeom prst="line">
            <a:avLst/>
          </a:prstGeom>
          <a:noFill/>
          <a:ln w="9525">
            <a:solidFill>
              <a:srgbClr val="CC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055"/>
    </mc:Choice>
    <mc:Fallback xmlns="">
      <p:transition spd="slow" advTm="2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Listen to Your Router</a:t>
            </a:r>
            <a:br>
              <a:rPr lang="en-US" altLang="en-US" sz="4000" b="1" smtClean="0">
                <a:solidFill>
                  <a:schemeClr val="tx1"/>
                </a:solidFill>
              </a:rPr>
            </a:br>
            <a:endParaRPr lang="en-US" altLang="en-US" sz="4000" b="1" smtClean="0">
              <a:solidFill>
                <a:schemeClr val="tx1"/>
              </a:solidFill>
            </a:endParaRPr>
          </a:p>
        </p:txBody>
      </p:sp>
      <p:pic>
        <p:nvPicPr>
          <p:cNvPr id="2" name="tmp56F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2.36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727" y="1417638"/>
            <a:ext cx="7146546" cy="47516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06"/>
    </mc:Choice>
    <mc:Fallback xmlns="">
      <p:transition spd="slow" advTm="2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altLang="en-US" b="1" smtClean="0">
                <a:solidFill>
                  <a:schemeClr val="tx1"/>
                </a:solidFill>
              </a:rPr>
              <a:t>Work Safe</a:t>
            </a:r>
          </a:p>
        </p:txBody>
      </p:sp>
      <p:sp>
        <p:nvSpPr>
          <p:cNvPr id="56324" name="Rectangle 3"/>
          <p:cNvSpPr>
            <a:spLocks noChangeArrowheads="1"/>
          </p:cNvSpPr>
          <p:nvPr/>
        </p:nvSpPr>
        <p:spPr bwMode="auto">
          <a:xfrm>
            <a:off x="990600" y="1676400"/>
            <a:ext cx="73914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dirty="0"/>
          </a:p>
          <a:p>
            <a:pPr eaLnBrk="1" hangingPunct="1">
              <a:spcBef>
                <a:spcPct val="0"/>
              </a:spcBef>
              <a:buFontTx/>
              <a:buNone/>
            </a:pPr>
            <a:r>
              <a:rPr lang="en-US" altLang="en-US" sz="1800" dirty="0"/>
              <a:t>• </a:t>
            </a:r>
            <a:r>
              <a:rPr lang="en-US" altLang="en-US" sz="1800" b="1" dirty="0"/>
              <a:t>Always </a:t>
            </a:r>
            <a:r>
              <a:rPr lang="en-US" altLang="en-US" sz="1800" dirty="0"/>
              <a:t>use eye and hearing protection and a dust mask. Chips are 	 </a:t>
            </a:r>
            <a:r>
              <a:rPr lang="en-US" altLang="en-US" sz="1800" dirty="0" smtClean="0"/>
              <a:t>expelled at </a:t>
            </a:r>
            <a:r>
              <a:rPr lang="en-US" altLang="en-US" sz="1800" dirty="0"/>
              <a:t>high rates. Prolonged use can damage hearing.</a:t>
            </a:r>
          </a:p>
          <a:p>
            <a:pPr eaLnBrk="1" hangingPunct="1">
              <a:spcBef>
                <a:spcPct val="0"/>
              </a:spcBef>
              <a:buFontTx/>
              <a:buNone/>
            </a:pPr>
            <a:r>
              <a:rPr lang="en-US" altLang="en-US" sz="1800" dirty="0"/>
              <a:t>• </a:t>
            </a:r>
            <a:r>
              <a:rPr lang="en-US" altLang="en-US" sz="1800" b="1" dirty="0"/>
              <a:t>Always </a:t>
            </a:r>
            <a:r>
              <a:rPr lang="en-US" altLang="en-US" sz="1800" dirty="0"/>
              <a:t>make a test cut on a scrap piece.</a:t>
            </a:r>
          </a:p>
          <a:p>
            <a:pPr eaLnBrk="1" hangingPunct="1">
              <a:spcBef>
                <a:spcPct val="0"/>
              </a:spcBef>
              <a:buFontTx/>
              <a:buNone/>
            </a:pPr>
            <a:r>
              <a:rPr lang="en-US" altLang="en-US" sz="1800" dirty="0"/>
              <a:t>• </a:t>
            </a:r>
            <a:r>
              <a:rPr lang="en-US" altLang="en-US" sz="1800" b="1" dirty="0"/>
              <a:t>Always </a:t>
            </a:r>
            <a:r>
              <a:rPr lang="en-US" altLang="en-US" sz="1800" dirty="0"/>
              <a:t>keep hands and cords clear of the spinning bit.</a:t>
            </a:r>
          </a:p>
          <a:p>
            <a:pPr eaLnBrk="1" hangingPunct="1">
              <a:spcBef>
                <a:spcPct val="0"/>
              </a:spcBef>
              <a:buFontTx/>
              <a:buNone/>
            </a:pPr>
            <a:r>
              <a:rPr lang="en-US" altLang="en-US" sz="1800" dirty="0"/>
              <a:t>• </a:t>
            </a:r>
            <a:r>
              <a:rPr lang="en-US" altLang="en-US" sz="1800" b="1" dirty="0"/>
              <a:t>Always </a:t>
            </a:r>
            <a:r>
              <a:rPr lang="en-US" altLang="en-US" sz="1800" dirty="0"/>
              <a:t>secure loose clothing and long hair.</a:t>
            </a:r>
          </a:p>
          <a:p>
            <a:pPr eaLnBrk="1" hangingPunct="1">
              <a:spcBef>
                <a:spcPct val="0"/>
              </a:spcBef>
              <a:buFontTx/>
              <a:buNone/>
            </a:pPr>
            <a:r>
              <a:rPr lang="en-US" altLang="en-US" sz="1800" dirty="0"/>
              <a:t>• </a:t>
            </a:r>
            <a:r>
              <a:rPr lang="en-US" altLang="en-US" sz="1800" b="1" dirty="0"/>
              <a:t>Always </a:t>
            </a:r>
            <a:r>
              <a:rPr lang="en-US" altLang="en-US" sz="1800" dirty="0"/>
              <a:t>know where the ON/OFF switch is.</a:t>
            </a:r>
          </a:p>
          <a:p>
            <a:pPr eaLnBrk="1" hangingPunct="1">
              <a:spcBef>
                <a:spcPct val="0"/>
              </a:spcBef>
              <a:buFontTx/>
              <a:buNone/>
            </a:pPr>
            <a:r>
              <a:rPr lang="en-US" altLang="en-US" sz="1800" dirty="0"/>
              <a:t>• </a:t>
            </a:r>
            <a:r>
              <a:rPr lang="en-US" altLang="en-US" sz="1800" b="1" dirty="0"/>
              <a:t>Always </a:t>
            </a:r>
            <a:r>
              <a:rPr lang="en-US" altLang="en-US" sz="1800" dirty="0"/>
              <a:t>check that the router is OFF before plugging it in.</a:t>
            </a:r>
          </a:p>
          <a:p>
            <a:pPr eaLnBrk="1" hangingPunct="1">
              <a:spcBef>
                <a:spcPct val="0"/>
              </a:spcBef>
              <a:buFontTx/>
              <a:buNone/>
            </a:pPr>
            <a:r>
              <a:rPr lang="en-US" altLang="en-US" sz="1800" dirty="0"/>
              <a:t>• </a:t>
            </a:r>
            <a:r>
              <a:rPr lang="en-US" altLang="en-US" sz="1800" b="1" dirty="0"/>
              <a:t>Always </a:t>
            </a:r>
            <a:r>
              <a:rPr lang="en-US" altLang="en-US" sz="1800" dirty="0"/>
              <a:t>unplug the router when changing bits.</a:t>
            </a:r>
          </a:p>
          <a:p>
            <a:pPr eaLnBrk="1" hangingPunct="1">
              <a:spcBef>
                <a:spcPct val="0"/>
              </a:spcBef>
              <a:buFontTx/>
              <a:buNone/>
            </a:pPr>
            <a:r>
              <a:rPr lang="en-US" altLang="en-US" sz="1800" dirty="0"/>
              <a:t>• </a:t>
            </a:r>
            <a:r>
              <a:rPr lang="en-US" altLang="en-US" sz="1800" b="1" dirty="0"/>
              <a:t>Always </a:t>
            </a:r>
            <a:r>
              <a:rPr lang="en-US" altLang="en-US" sz="1800" dirty="0"/>
              <a:t>use both hands.</a:t>
            </a:r>
          </a:p>
          <a:p>
            <a:pPr eaLnBrk="1" hangingPunct="1">
              <a:spcBef>
                <a:spcPct val="0"/>
              </a:spcBef>
              <a:buFontTx/>
              <a:buNone/>
            </a:pPr>
            <a:r>
              <a:rPr lang="en-US" altLang="en-US" sz="1800" dirty="0"/>
              <a:t>• </a:t>
            </a:r>
            <a:r>
              <a:rPr lang="en-US" altLang="en-US" sz="1800" b="1" dirty="0"/>
              <a:t>Always </a:t>
            </a:r>
            <a:r>
              <a:rPr lang="en-US" altLang="en-US" sz="1800" dirty="0"/>
              <a:t>make sure bits are clean and sharp with at least 80% of the 	 shank secured in the collet.</a:t>
            </a:r>
          </a:p>
          <a:p>
            <a:pPr eaLnBrk="1" hangingPunct="1">
              <a:spcBef>
                <a:spcPct val="0"/>
              </a:spcBef>
              <a:buFontTx/>
              <a:buNone/>
            </a:pPr>
            <a:r>
              <a:rPr lang="en-US" altLang="en-US" sz="1800" dirty="0"/>
              <a:t>• </a:t>
            </a:r>
            <a:r>
              <a:rPr lang="en-US" altLang="en-US" sz="1800" b="1" dirty="0"/>
              <a:t>Always </a:t>
            </a:r>
            <a:r>
              <a:rPr lang="en-US" altLang="en-US" sz="1800" dirty="0"/>
              <a:t>clamp the board securely to the workbench.</a:t>
            </a:r>
          </a:p>
          <a:p>
            <a:pPr eaLnBrk="1" hangingPunct="1">
              <a:spcBef>
                <a:spcPct val="0"/>
              </a:spcBef>
              <a:buFontTx/>
              <a:buNone/>
            </a:pPr>
            <a:r>
              <a:rPr lang="en-US" altLang="en-US" sz="1800" dirty="0"/>
              <a:t>• </a:t>
            </a:r>
            <a:r>
              <a:rPr lang="en-US" altLang="en-US" sz="1800" b="1" dirty="0"/>
              <a:t>Never   </a:t>
            </a:r>
            <a:r>
              <a:rPr lang="en-US" altLang="en-US" sz="1800" dirty="0"/>
              <a:t>start the router with the bit in contact with the wood.</a:t>
            </a:r>
          </a:p>
          <a:p>
            <a:pPr eaLnBrk="1" hangingPunct="1">
              <a:spcBef>
                <a:spcPct val="0"/>
              </a:spcBef>
              <a:buFontTx/>
              <a:buNone/>
            </a:pPr>
            <a:r>
              <a:rPr lang="en-US" altLang="en-US" sz="1800" dirty="0"/>
              <a:t>• </a:t>
            </a:r>
            <a:r>
              <a:rPr lang="en-US" altLang="en-US" sz="1800" b="1" dirty="0"/>
              <a:t>Never   </a:t>
            </a:r>
            <a:r>
              <a:rPr lang="en-US" altLang="en-US" sz="1800" dirty="0"/>
              <a:t>set the router down until it has come to a full stop.</a:t>
            </a:r>
          </a:p>
        </p:txBody>
      </p:sp>
      <p:pic>
        <p:nvPicPr>
          <p:cNvPr id="3" name="tmpEDD7">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2896.673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097"/>
    </mc:Choice>
    <mc:Fallback xmlns="">
      <p:transition spd="slow" advTm="7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3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32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32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32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32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32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438150" y="4564063"/>
            <a:ext cx="8229600" cy="1143000"/>
          </a:xfrm>
        </p:spPr>
        <p:txBody>
          <a:bodyPr/>
          <a:lstStyle/>
          <a:p>
            <a:pPr eaLnBrk="1" hangingPunct="1"/>
            <a:r>
              <a:rPr lang="en-US" altLang="en-US" sz="2400" smtClean="0"/>
              <a:t>Acknowledgements</a:t>
            </a:r>
          </a:p>
        </p:txBody>
      </p:sp>
      <p:sp>
        <p:nvSpPr>
          <p:cNvPr id="58372" name="Text Box 3"/>
          <p:cNvSpPr txBox="1">
            <a:spLocks noChangeArrowheads="1"/>
          </p:cNvSpPr>
          <p:nvPr/>
        </p:nvSpPr>
        <p:spPr bwMode="auto">
          <a:xfrm>
            <a:off x="895350" y="5386388"/>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Some of the materials in this presentation were provided by Central Oregon Community College.</a:t>
            </a:r>
          </a:p>
        </p:txBody>
      </p:sp>
      <p:sp>
        <p:nvSpPr>
          <p:cNvPr id="58373" name="Rectangle 4"/>
          <p:cNvSpPr>
            <a:spLocks noChangeArrowheads="1"/>
          </p:cNvSpPr>
          <p:nvPr/>
        </p:nvSpPr>
        <p:spPr bwMode="auto">
          <a:xfrm>
            <a:off x="-19050" y="5548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8374" name="Rectangle 68"/>
          <p:cNvSpPr>
            <a:spLocks noChangeArrowheads="1"/>
          </p:cNvSpPr>
          <p:nvPr/>
        </p:nvSpPr>
        <p:spPr bwMode="auto">
          <a:xfrm>
            <a:off x="2940050" y="3973513"/>
            <a:ext cx="3263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i="1"/>
              <a:t>Cabinetmaking</a:t>
            </a:r>
          </a:p>
        </p:txBody>
      </p:sp>
      <p:pic>
        <p:nvPicPr>
          <p:cNvPr id="5837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5900" y="1819275"/>
            <a:ext cx="35941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EDD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73097" end="38.673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
    </mc:Choice>
    <mc:Fallback xmlns="">
      <p:transition spd="slow" advTm="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Fixed-base Router Features</a:t>
            </a:r>
            <a:br>
              <a:rPr lang="en-US" altLang="en-US" sz="4000" b="1" smtClean="0">
                <a:solidFill>
                  <a:schemeClr val="tx1"/>
                </a:solidFill>
              </a:rPr>
            </a:br>
            <a:endParaRPr lang="en-US" altLang="en-US" sz="4000" b="1" smtClean="0">
              <a:solidFill>
                <a:schemeClr val="tx1"/>
              </a:solidFill>
            </a:endParaRPr>
          </a:p>
        </p:txBody>
      </p:sp>
      <p:grpSp>
        <p:nvGrpSpPr>
          <p:cNvPr id="2" name="Group 1"/>
          <p:cNvGrpSpPr/>
          <p:nvPr/>
        </p:nvGrpSpPr>
        <p:grpSpPr>
          <a:xfrm>
            <a:off x="9448800" y="1676400"/>
            <a:ext cx="8475662" cy="3192462"/>
            <a:chOff x="668338" y="2220913"/>
            <a:chExt cx="8475662" cy="3192462"/>
          </a:xfrm>
        </p:grpSpPr>
        <p:pic>
          <p:nvPicPr>
            <p:cNvPr id="92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8138" y="2525713"/>
              <a:ext cx="4208462"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6"/>
            <p:cNvSpPr>
              <a:spLocks noChangeArrowheads="1"/>
            </p:cNvSpPr>
            <p:nvPr/>
          </p:nvSpPr>
          <p:spPr bwMode="auto">
            <a:xfrm>
              <a:off x="7543800" y="3509963"/>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Baseplate</a:t>
              </a:r>
            </a:p>
            <a:p>
              <a:pPr eaLnBrk="1" hangingPunct="1">
                <a:spcBef>
                  <a:spcPct val="0"/>
                </a:spcBef>
                <a:buFontTx/>
                <a:buNone/>
              </a:pPr>
              <a:endParaRPr lang="en-US" altLang="en-US" sz="1800"/>
            </a:p>
          </p:txBody>
        </p:sp>
        <p:sp>
          <p:nvSpPr>
            <p:cNvPr id="9222" name="Rectangle 7"/>
            <p:cNvSpPr>
              <a:spLocks noChangeArrowheads="1"/>
            </p:cNvSpPr>
            <p:nvPr/>
          </p:nvSpPr>
          <p:spPr bwMode="auto">
            <a:xfrm>
              <a:off x="668338" y="2982913"/>
              <a:ext cx="211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Height Adjustment </a:t>
              </a:r>
            </a:p>
            <a:p>
              <a:pPr eaLnBrk="1" hangingPunct="1">
                <a:spcBef>
                  <a:spcPct val="0"/>
                </a:spcBef>
                <a:buFontTx/>
                <a:buNone/>
              </a:pPr>
              <a:r>
                <a:rPr lang="en-US" altLang="en-US" sz="1800"/>
                <a:t>Lock</a:t>
              </a:r>
            </a:p>
          </p:txBody>
        </p:sp>
        <p:sp>
          <p:nvSpPr>
            <p:cNvPr id="9223" name="Rectangle 8"/>
            <p:cNvSpPr>
              <a:spLocks noChangeArrowheads="1"/>
            </p:cNvSpPr>
            <p:nvPr/>
          </p:nvSpPr>
          <p:spPr bwMode="auto">
            <a:xfrm>
              <a:off x="668338" y="39735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Adjusting Ring</a:t>
              </a:r>
            </a:p>
          </p:txBody>
        </p:sp>
        <p:sp>
          <p:nvSpPr>
            <p:cNvPr id="9224" name="Rectangle 9"/>
            <p:cNvSpPr>
              <a:spLocks noChangeArrowheads="1"/>
            </p:cNvSpPr>
            <p:nvPr/>
          </p:nvSpPr>
          <p:spPr bwMode="auto">
            <a:xfrm>
              <a:off x="5926138" y="2220913"/>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Removable Base</a:t>
              </a:r>
            </a:p>
          </p:txBody>
        </p:sp>
        <p:sp>
          <p:nvSpPr>
            <p:cNvPr id="9225" name="Line 10"/>
            <p:cNvSpPr>
              <a:spLocks noChangeShapeType="1"/>
            </p:cNvSpPr>
            <p:nvPr/>
          </p:nvSpPr>
          <p:spPr bwMode="auto">
            <a:xfrm>
              <a:off x="1506538" y="3440113"/>
              <a:ext cx="2286000" cy="1524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6" name="Line 11"/>
            <p:cNvSpPr>
              <a:spLocks noChangeShapeType="1"/>
            </p:cNvSpPr>
            <p:nvPr/>
          </p:nvSpPr>
          <p:spPr bwMode="auto">
            <a:xfrm>
              <a:off x="2268538" y="4125913"/>
              <a:ext cx="1371600" cy="762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7" name="Line 12"/>
            <p:cNvSpPr>
              <a:spLocks noChangeShapeType="1"/>
            </p:cNvSpPr>
            <p:nvPr/>
          </p:nvSpPr>
          <p:spPr bwMode="auto">
            <a:xfrm flipH="1">
              <a:off x="4630738" y="2373313"/>
              <a:ext cx="1295400" cy="7620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Line 13"/>
            <p:cNvSpPr>
              <a:spLocks noChangeShapeType="1"/>
            </p:cNvSpPr>
            <p:nvPr/>
          </p:nvSpPr>
          <p:spPr bwMode="auto">
            <a:xfrm flipH="1">
              <a:off x="6230938" y="3668713"/>
              <a:ext cx="1295400"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14" name="Content Placeholder 4" descr="26-33CO.jpg"/>
          <p:cNvPicPr>
            <a:picLocks noGrp="1" noChangeAspect="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bwMode="auto">
          <a:xfrm>
            <a:off x="1982788" y="1417638"/>
            <a:ext cx="5010150" cy="5072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9C1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950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48"/>
    </mc:Choice>
    <mc:Fallback xmlns="">
      <p:transition spd="slow" advTm="2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Depth-of-Cut Adjustment</a:t>
            </a:r>
            <a:br>
              <a:rPr lang="en-US" altLang="en-US" sz="4000" b="1" smtClean="0">
                <a:solidFill>
                  <a:schemeClr val="tx1"/>
                </a:solidFill>
              </a:rPr>
            </a:br>
            <a:endParaRPr lang="en-US" altLang="en-US" sz="4000" b="1" smtClean="0">
              <a:solidFill>
                <a:schemeClr val="tx1"/>
              </a:solidFill>
            </a:endParaRPr>
          </a:p>
        </p:txBody>
      </p:sp>
      <p:pic>
        <p:nvPicPr>
          <p:cNvPr id="2" name="tmp259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11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537" t="5555" r="3210" b="18889"/>
          <a:stretch/>
        </p:blipFill>
        <p:spPr>
          <a:xfrm>
            <a:off x="2636499" y="1417638"/>
            <a:ext cx="3871002" cy="4618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70"/>
    </mc:Choice>
    <mc:Fallback xmlns="">
      <p:transition spd="slow" advTm="3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Plunge Routers</a:t>
            </a:r>
            <a:br>
              <a:rPr lang="en-US" altLang="en-US" sz="4000" b="1" smtClean="0">
                <a:solidFill>
                  <a:schemeClr val="tx1"/>
                </a:solidFill>
              </a:rPr>
            </a:br>
            <a:endParaRPr lang="en-US" altLang="en-US" sz="4000" b="1" smtClean="0">
              <a:solidFill>
                <a:schemeClr val="tx1"/>
              </a:solidFill>
            </a:endParaRPr>
          </a:p>
        </p:txBody>
      </p:sp>
      <p:sp>
        <p:nvSpPr>
          <p:cNvPr id="13316" name="Rectangle 3"/>
          <p:cNvSpPr>
            <a:spLocks noChangeArrowheads="1"/>
          </p:cNvSpPr>
          <p:nvPr/>
        </p:nvSpPr>
        <p:spPr bwMode="auto">
          <a:xfrm>
            <a:off x="228600" y="47815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The router slides up and down on the two</a:t>
            </a:r>
          </a:p>
          <a:p>
            <a:pPr eaLnBrk="1" hangingPunct="1">
              <a:spcBef>
                <a:spcPct val="0"/>
              </a:spcBef>
              <a:buFontTx/>
              <a:buNone/>
            </a:pPr>
            <a:r>
              <a:rPr lang="en-US" altLang="en-US" sz="1800"/>
              <a:t>posts.</a:t>
            </a:r>
          </a:p>
        </p:txBody>
      </p:sp>
      <p:pic>
        <p:nvPicPr>
          <p:cNvPr id="2" name="tmpCF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793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8356" t="16666" r="8089" b="20000"/>
          <a:stretch/>
        </p:blipFill>
        <p:spPr>
          <a:xfrm>
            <a:off x="4876800" y="1752600"/>
            <a:ext cx="3810000" cy="4343400"/>
          </a:xfrm>
          <a:prstGeom prst="rect">
            <a:avLst/>
          </a:prstGeom>
        </p:spPr>
      </p:pic>
      <p:sp>
        <p:nvSpPr>
          <p:cNvPr id="10" name="Line 5"/>
          <p:cNvSpPr>
            <a:spLocks noChangeShapeType="1"/>
          </p:cNvSpPr>
          <p:nvPr/>
        </p:nvSpPr>
        <p:spPr bwMode="auto">
          <a:xfrm flipV="1">
            <a:off x="4572000" y="4800600"/>
            <a:ext cx="1295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6"/>
          <p:cNvSpPr>
            <a:spLocks noChangeShapeType="1"/>
          </p:cNvSpPr>
          <p:nvPr/>
        </p:nvSpPr>
        <p:spPr bwMode="auto">
          <a:xfrm flipV="1">
            <a:off x="4572000" y="4781550"/>
            <a:ext cx="2895600" cy="476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7"/>
          <p:cNvSpPr>
            <a:spLocks noChangeShapeType="1"/>
          </p:cNvSpPr>
          <p:nvPr/>
        </p:nvSpPr>
        <p:spPr bwMode="auto">
          <a:xfrm>
            <a:off x="1219200" y="5257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815"/>
    </mc:Choice>
    <mc:Fallback xmlns="">
      <p:transition spd="slow" advTm="2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57200" y="274638"/>
            <a:ext cx="8229600" cy="839534"/>
          </a:xfrm>
        </p:spPr>
        <p:txBody>
          <a:bodyPr/>
          <a:lstStyle/>
          <a:p>
            <a:pPr eaLnBrk="1" hangingPunct="1"/>
            <a:r>
              <a:rPr lang="en-US" altLang="en-US" sz="4000" b="1" dirty="0" smtClean="0">
                <a:solidFill>
                  <a:schemeClr val="tx1"/>
                </a:solidFill>
              </a:rPr>
              <a:t/>
            </a:r>
            <a:br>
              <a:rPr lang="en-US" altLang="en-US" sz="4000" b="1" dirty="0" smtClean="0">
                <a:solidFill>
                  <a:schemeClr val="tx1"/>
                </a:solidFill>
              </a:rPr>
            </a:br>
            <a:r>
              <a:rPr lang="en-US" altLang="en-US" sz="4000" b="1" dirty="0" smtClean="0">
                <a:solidFill>
                  <a:schemeClr val="tx1"/>
                </a:solidFill>
              </a:rPr>
              <a:t>Plunge Router Features</a:t>
            </a:r>
            <a:br>
              <a:rPr lang="en-US" altLang="en-US" sz="4000" b="1" dirty="0" smtClean="0">
                <a:solidFill>
                  <a:schemeClr val="tx1"/>
                </a:solidFill>
              </a:rPr>
            </a:br>
            <a:endParaRPr lang="en-US" altLang="en-US" sz="1800" dirty="0" smtClean="0">
              <a:solidFill>
                <a:schemeClr val="tx1"/>
              </a:solidFill>
            </a:endParaRPr>
          </a:p>
        </p:txBody>
      </p:sp>
      <p:sp>
        <p:nvSpPr>
          <p:cNvPr id="15373" name="Rectangle 6"/>
          <p:cNvSpPr>
            <a:spLocks noChangeArrowheads="1"/>
          </p:cNvSpPr>
          <p:nvPr/>
        </p:nvSpPr>
        <p:spPr bwMode="auto">
          <a:xfrm>
            <a:off x="244475" y="1798638"/>
            <a:ext cx="1593850" cy="3762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Plunge Lock</a:t>
            </a:r>
          </a:p>
        </p:txBody>
      </p:sp>
      <p:pic>
        <p:nvPicPr>
          <p:cNvPr id="2" name="tmp374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4.328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6684" t="15833" r="13103" b="833"/>
          <a:stretch/>
        </p:blipFill>
        <p:spPr>
          <a:xfrm>
            <a:off x="4914900" y="2642394"/>
            <a:ext cx="2230120" cy="3484562"/>
          </a:xfrm>
          <a:prstGeom prst="rect">
            <a:avLst/>
          </a:prstGeom>
        </p:spPr>
      </p:pic>
      <p:sp>
        <p:nvSpPr>
          <p:cNvPr id="17" name="Rectangle 10"/>
          <p:cNvSpPr>
            <a:spLocks noChangeArrowheads="1"/>
          </p:cNvSpPr>
          <p:nvPr/>
        </p:nvSpPr>
        <p:spPr bwMode="auto">
          <a:xfrm>
            <a:off x="1844675" y="4668838"/>
            <a:ext cx="2041525" cy="36988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Rod (Depth-Stop)</a:t>
            </a:r>
          </a:p>
        </p:txBody>
      </p:sp>
      <p:sp>
        <p:nvSpPr>
          <p:cNvPr id="18" name="Line 11"/>
          <p:cNvSpPr>
            <a:spLocks noChangeShapeType="1"/>
          </p:cNvSpPr>
          <p:nvPr/>
        </p:nvSpPr>
        <p:spPr bwMode="auto">
          <a:xfrm>
            <a:off x="4572000" y="5430837"/>
            <a:ext cx="1600200" cy="223837"/>
          </a:xfrm>
          <a:prstGeom prst="line">
            <a:avLst/>
          </a:prstGeom>
          <a:noFill/>
          <a:ln w="9525">
            <a:solidFill>
              <a:srgbClr val="CC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9" name="Line 12"/>
          <p:cNvSpPr>
            <a:spLocks noChangeShapeType="1"/>
          </p:cNvSpPr>
          <p:nvPr/>
        </p:nvSpPr>
        <p:spPr bwMode="auto">
          <a:xfrm flipV="1">
            <a:off x="3886200" y="4668838"/>
            <a:ext cx="2286000" cy="228600"/>
          </a:xfrm>
          <a:prstGeom prst="line">
            <a:avLst/>
          </a:prstGeom>
          <a:noFill/>
          <a:ln w="9525">
            <a:solidFill>
              <a:srgbClr val="CC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0" name="Rectangle 13"/>
          <p:cNvSpPr>
            <a:spLocks noChangeArrowheads="1"/>
          </p:cNvSpPr>
          <p:nvPr/>
        </p:nvSpPr>
        <p:spPr bwMode="auto">
          <a:xfrm>
            <a:off x="1066800" y="5278438"/>
            <a:ext cx="3521075" cy="37623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Turret Stop with Screw Adjustors</a:t>
            </a:r>
          </a:p>
        </p:txBody>
      </p:sp>
      <p:sp>
        <p:nvSpPr>
          <p:cNvPr id="21" name="Rectangle 8"/>
          <p:cNvSpPr>
            <a:spLocks noChangeArrowheads="1"/>
          </p:cNvSpPr>
          <p:nvPr/>
        </p:nvSpPr>
        <p:spPr bwMode="auto">
          <a:xfrm>
            <a:off x="7315200" y="4059238"/>
            <a:ext cx="1600200" cy="65087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Depth-Of-Cut Adjustment</a:t>
            </a:r>
          </a:p>
        </p:txBody>
      </p:sp>
      <p:sp>
        <p:nvSpPr>
          <p:cNvPr id="22" name="Line 9"/>
          <p:cNvSpPr>
            <a:spLocks noChangeShapeType="1"/>
          </p:cNvSpPr>
          <p:nvPr/>
        </p:nvSpPr>
        <p:spPr bwMode="auto">
          <a:xfrm flipH="1" flipV="1">
            <a:off x="6172200" y="3352800"/>
            <a:ext cx="1143000" cy="935038"/>
          </a:xfrm>
          <a:prstGeom prst="line">
            <a:avLst/>
          </a:prstGeom>
          <a:noFill/>
          <a:ln w="9525">
            <a:solidFill>
              <a:srgbClr val="CC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8222" t="12222" r="8222" b="15556"/>
          <a:stretch/>
        </p:blipFill>
        <p:spPr>
          <a:xfrm>
            <a:off x="2355582" y="1353885"/>
            <a:ext cx="2254787" cy="2931223"/>
          </a:xfrm>
          <a:prstGeom prst="rect">
            <a:avLst/>
          </a:prstGeom>
        </p:spPr>
      </p:pic>
      <p:sp>
        <p:nvSpPr>
          <p:cNvPr id="24" name="Line 7"/>
          <p:cNvSpPr>
            <a:spLocks noChangeShapeType="1"/>
          </p:cNvSpPr>
          <p:nvPr/>
        </p:nvSpPr>
        <p:spPr bwMode="auto">
          <a:xfrm>
            <a:off x="1844675" y="2027238"/>
            <a:ext cx="746125" cy="411162"/>
          </a:xfrm>
          <a:prstGeom prst="line">
            <a:avLst/>
          </a:prstGeom>
          <a:noFill/>
          <a:ln w="9525">
            <a:solidFill>
              <a:srgbClr val="CC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20"/>
    </mc:Choice>
    <mc:Fallback xmlns="">
      <p:transition spd="slow" advTm="3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Depth of Cut</a:t>
            </a:r>
            <a:endParaRPr lang="en-US" dirty="0"/>
          </a:p>
        </p:txBody>
      </p:sp>
      <p:pic>
        <p:nvPicPr>
          <p:cNvPr id="3" name="tmpCAB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557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8356" t="12223" r="4748" b="8889"/>
          <a:stretch/>
        </p:blipFill>
        <p:spPr>
          <a:xfrm>
            <a:off x="609600" y="1417637"/>
            <a:ext cx="3733800" cy="509807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600" y="4020858"/>
            <a:ext cx="3752257" cy="249485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0600" y="1417637"/>
            <a:ext cx="3752257" cy="2494852"/>
          </a:xfrm>
          <a:prstGeom prst="rect">
            <a:avLst/>
          </a:prstGeom>
        </p:spPr>
      </p:pic>
    </p:spTree>
    <p:extLst>
      <p:ext uri="{BB962C8B-B14F-4D97-AF65-F5344CB8AC3E}">
        <p14:creationId xmlns:p14="http://schemas.microsoft.com/office/powerpoint/2010/main" val="2967206032"/>
      </p:ext>
    </p:extLst>
  </p:cSld>
  <p:clrMapOvr>
    <a:masterClrMapping/>
  </p:clrMapOvr>
  <mc:AlternateContent xmlns:mc="http://schemas.openxmlformats.org/markup-compatibility/2006" xmlns:p14="http://schemas.microsoft.com/office/powerpoint/2010/main">
    <mc:Choice Requires="p14">
      <p:transition spd="slow" p14:dur="2000" advTm="52256"/>
    </mc:Choice>
    <mc:Fallback xmlns="">
      <p:transition spd="slow" advTm="5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sz="4000" b="1" smtClean="0">
                <a:solidFill>
                  <a:schemeClr val="tx1"/>
                </a:solidFill>
              </a:rPr>
              <a:t/>
            </a:r>
            <a:br>
              <a:rPr lang="en-US" altLang="en-US" sz="4000" b="1" smtClean="0">
                <a:solidFill>
                  <a:schemeClr val="tx1"/>
                </a:solidFill>
              </a:rPr>
            </a:br>
            <a:r>
              <a:rPr lang="en-US" altLang="en-US" sz="4000" b="1" smtClean="0">
                <a:solidFill>
                  <a:schemeClr val="tx1"/>
                </a:solidFill>
              </a:rPr>
              <a:t>Typical Plunge Router Operation</a:t>
            </a:r>
            <a:br>
              <a:rPr lang="en-US" altLang="en-US" sz="4000" b="1" smtClean="0">
                <a:solidFill>
                  <a:schemeClr val="tx1"/>
                </a:solidFill>
              </a:rPr>
            </a:br>
            <a:endParaRPr lang="en-US" altLang="en-US" sz="4000" b="1" smtClean="0">
              <a:solidFill>
                <a:schemeClr val="tx1"/>
              </a:solidFill>
            </a:endParaRPr>
          </a:p>
        </p:txBody>
      </p:sp>
      <p:sp>
        <p:nvSpPr>
          <p:cNvPr id="17412" name="Rectangle 3"/>
          <p:cNvSpPr>
            <a:spLocks noChangeArrowheads="1"/>
          </p:cNvSpPr>
          <p:nvPr/>
        </p:nvSpPr>
        <p:spPr bwMode="auto">
          <a:xfrm>
            <a:off x="685800" y="1447800"/>
            <a:ext cx="8001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1. Set plunge depth with the router </a:t>
            </a:r>
            <a:r>
              <a:rPr lang="en-US" altLang="en-US" sz="1800" dirty="0" smtClean="0"/>
              <a:t>unplugged. </a:t>
            </a:r>
            <a:r>
              <a:rPr lang="en-US" altLang="en-US" sz="1800" dirty="0"/>
              <a:t>Controls </a:t>
            </a:r>
            <a:r>
              <a:rPr lang="en-US" altLang="en-US" sz="1800" dirty="0" smtClean="0"/>
              <a:t>will vary by brand.</a:t>
            </a:r>
            <a:endParaRPr lang="en-US" altLang="en-US" sz="1800" dirty="0"/>
          </a:p>
          <a:p>
            <a:pPr eaLnBrk="1" hangingPunct="1">
              <a:spcBef>
                <a:spcPct val="0"/>
              </a:spcBef>
              <a:buFontTx/>
              <a:buNone/>
            </a:pPr>
            <a:r>
              <a:rPr lang="en-US" altLang="en-US" sz="1800" dirty="0"/>
              <a:t>2. Rest the router base-plate on a test piece of wood.</a:t>
            </a:r>
          </a:p>
          <a:p>
            <a:pPr eaLnBrk="1" hangingPunct="1">
              <a:spcBef>
                <a:spcPct val="0"/>
              </a:spcBef>
              <a:buFontTx/>
              <a:buNone/>
            </a:pPr>
            <a:r>
              <a:rPr lang="en-US" altLang="en-US" sz="1800" dirty="0"/>
              <a:t>3. Switch the router ON (the router bit </a:t>
            </a:r>
            <a:r>
              <a:rPr lang="en-US" altLang="en-US" sz="1800" dirty="0" smtClean="0"/>
              <a:t>should not be </a:t>
            </a:r>
            <a:r>
              <a:rPr lang="en-US" altLang="en-US" sz="1800" dirty="0"/>
              <a:t>touching the wood).</a:t>
            </a:r>
          </a:p>
          <a:p>
            <a:pPr eaLnBrk="1" hangingPunct="1">
              <a:spcBef>
                <a:spcPct val="0"/>
              </a:spcBef>
              <a:buFontTx/>
              <a:buNone/>
            </a:pPr>
            <a:r>
              <a:rPr lang="en-US" altLang="en-US" sz="1800" dirty="0"/>
              <a:t>4. </a:t>
            </a:r>
            <a:r>
              <a:rPr lang="en-US" altLang="en-US" sz="1800" dirty="0" smtClean="0"/>
              <a:t>Release the </a:t>
            </a:r>
            <a:r>
              <a:rPr lang="en-US" altLang="en-US" sz="1800" dirty="0"/>
              <a:t>plunge lock.</a:t>
            </a:r>
          </a:p>
          <a:p>
            <a:pPr eaLnBrk="1" hangingPunct="1">
              <a:spcBef>
                <a:spcPct val="0"/>
              </a:spcBef>
              <a:buFontTx/>
              <a:buNone/>
            </a:pPr>
            <a:r>
              <a:rPr lang="en-US" altLang="en-US" sz="1800" dirty="0"/>
              <a:t>5. </a:t>
            </a:r>
            <a:r>
              <a:rPr lang="en-US" altLang="en-US" sz="1800" dirty="0" smtClean="0"/>
              <a:t>Plunge into the material </a:t>
            </a:r>
            <a:r>
              <a:rPr lang="en-US" altLang="en-US" sz="1800" dirty="0"/>
              <a:t>to the pre-set depth.</a:t>
            </a:r>
          </a:p>
          <a:p>
            <a:pPr eaLnBrk="1" hangingPunct="1">
              <a:spcBef>
                <a:spcPct val="0"/>
              </a:spcBef>
              <a:buFontTx/>
              <a:buNone/>
            </a:pPr>
            <a:r>
              <a:rPr lang="en-US" altLang="en-US" sz="1800" dirty="0"/>
              <a:t>6. Tighten the plunge lock.</a:t>
            </a:r>
          </a:p>
          <a:p>
            <a:pPr eaLnBrk="1" hangingPunct="1">
              <a:spcBef>
                <a:spcPct val="0"/>
              </a:spcBef>
              <a:buFontTx/>
              <a:buNone/>
            </a:pPr>
            <a:r>
              <a:rPr lang="en-US" altLang="en-US" sz="1800" dirty="0"/>
              <a:t>7. Complete the cut.</a:t>
            </a:r>
          </a:p>
          <a:p>
            <a:pPr eaLnBrk="1" hangingPunct="1">
              <a:spcBef>
                <a:spcPct val="0"/>
              </a:spcBef>
              <a:buFontTx/>
              <a:buNone/>
            </a:pPr>
            <a:r>
              <a:rPr lang="en-US" altLang="en-US" sz="1800" dirty="0"/>
              <a:t>8. Release the plunge lock and raise the router.</a:t>
            </a:r>
          </a:p>
          <a:p>
            <a:pPr eaLnBrk="1" hangingPunct="1">
              <a:spcBef>
                <a:spcPct val="0"/>
              </a:spcBef>
              <a:buFontTx/>
              <a:buNone/>
            </a:pPr>
            <a:r>
              <a:rPr lang="en-US" altLang="en-US" sz="1800" dirty="0"/>
              <a:t>9. </a:t>
            </a:r>
            <a:r>
              <a:rPr lang="en-US" altLang="en-US" sz="1800" dirty="0" smtClean="0"/>
              <a:t>Switch the router </a:t>
            </a:r>
            <a:r>
              <a:rPr lang="en-US" altLang="en-US" sz="1800" dirty="0"/>
              <a:t>OFF.</a:t>
            </a:r>
          </a:p>
        </p:txBody>
      </p:sp>
      <p:sp>
        <p:nvSpPr>
          <p:cNvPr id="17416" name="Rectangle 7"/>
          <p:cNvSpPr>
            <a:spLocks noChangeArrowheads="1"/>
          </p:cNvSpPr>
          <p:nvPr/>
        </p:nvSpPr>
        <p:spPr bwMode="auto">
          <a:xfrm>
            <a:off x="609600" y="6248400"/>
            <a:ext cx="235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Up Position, Turn ON</a:t>
            </a:r>
          </a:p>
        </p:txBody>
      </p:sp>
      <p:sp>
        <p:nvSpPr>
          <p:cNvPr id="17417" name="Rectangle 8"/>
          <p:cNvSpPr>
            <a:spLocks noChangeArrowheads="1"/>
          </p:cNvSpPr>
          <p:nvPr/>
        </p:nvSpPr>
        <p:spPr bwMode="auto">
          <a:xfrm>
            <a:off x="3429000" y="6248400"/>
            <a:ext cx="225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Down Position, Rout</a:t>
            </a:r>
          </a:p>
        </p:txBody>
      </p:sp>
      <p:sp>
        <p:nvSpPr>
          <p:cNvPr id="17418" name="Rectangle 9"/>
          <p:cNvSpPr>
            <a:spLocks noChangeArrowheads="1"/>
          </p:cNvSpPr>
          <p:nvPr/>
        </p:nvSpPr>
        <p:spPr bwMode="auto">
          <a:xfrm>
            <a:off x="6019800" y="6248400"/>
            <a:ext cx="247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Up Position, Turn OFF</a:t>
            </a:r>
          </a:p>
        </p:txBody>
      </p:sp>
      <p:pic>
        <p:nvPicPr>
          <p:cNvPr id="2" name="tmpC7F5">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17.156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6550" t="10000" r="3209" b="16666"/>
          <a:stretch/>
        </p:blipFill>
        <p:spPr>
          <a:xfrm>
            <a:off x="945861" y="4036094"/>
            <a:ext cx="1797339" cy="2196748"/>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6685" t="15059" r="5101" b="14443"/>
          <a:stretch/>
        </p:blipFill>
        <p:spPr>
          <a:xfrm>
            <a:off x="3657600" y="4038600"/>
            <a:ext cx="1828800" cy="2198052"/>
          </a:xfrm>
          <a:prstGeom prst="rect">
            <a:avLst/>
          </a:prstGeom>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1255" t="10385" r="7211" b="12617"/>
          <a:stretch/>
        </p:blipFill>
        <p:spPr>
          <a:xfrm>
            <a:off x="6571446" y="4038600"/>
            <a:ext cx="1734354" cy="21942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861"/>
    </mc:Choice>
    <mc:Fallback xmlns="">
      <p:transition spd="slow" advTm="4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562|recordLength=20571|start=0|end=20562|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4864|recordLength=44881|start=0|end=44864|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435|recordLength=17460|start=0|end=17435|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5212|recordLength=45252|start=0|end=45212|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9697|recordLength=49733|start=0|end=49697|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5219|recordLength=45253|start=0|end=45219|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280|recordLength=30299|start=0|end=30280|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7921|recordLength=27954|start=0|end=27921|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768|recordLength=32807|start=0|end=32768|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780|recordLength=15811|start=0|end=15780|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505|recordLength=33550|start=0|end=33505|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2530|recordLength=42559|start=0|end=4253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612|recordLength=15625|start=0|end=15612|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577|recordLength=30578|start=0|end=30577|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4596|recordLength=24657|start=0|end=24596|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6742|recordLength=36777|start=0|end=36742|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7423|recordLength=27467|start=0|end=27423|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327|recordLength=21360|start=0|end=21327|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6266|recordLength=46296|start=0|end=46266|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578|recordLength=21593|start=0|end=21578|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370|recordLength=20408|start=0|end=20370|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7007|recordLength=27049|start=0|end=27007|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055|recordLength=22081|start=0|end=22055|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TIMING" val="|3.247|12.817|5.484001|5.980999|4.419001|4.337|4.959|4.296001|4.138|7.683998|4.513|5.815002"/>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3097|recordLength=75993|start=0|end=73097|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streamable=true|audioOnly=true|recordStart=73097|recordEnd=75955|recordLength=75993|start=73097|end=75955|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148|recordLength=25191|start=0|end=25148|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8470|recordLength=38519|start=0|end=38470|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817|recordLength=22870|start=0|end=22817|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021|recordLength=30045|start=0|end=30021|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256|recordLength=52264|start=0|end=52256|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TIMING" val="|4.491|7.009|6.256001|6.226|2.469|4.426001|2.511999|2.473|3.764"/>
</p:tagLst>
</file>

<file path=ppt/theme/theme1.xml><?xml version="1.0" encoding="utf-8"?>
<a:theme xmlns:a="http://schemas.openxmlformats.org/drawingml/2006/main" name="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TotalTime>
  <Words>2437</Words>
  <Application>Microsoft Office PowerPoint</Application>
  <PresentationFormat>On-screen Show (4:3)</PresentationFormat>
  <Paragraphs>196</Paragraphs>
  <Slides>32</Slides>
  <Notes>32</Notes>
  <HiddenSlides>2</HiddenSlides>
  <MMClips>30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6" baseType="lpstr">
      <vt:lpstr>Arial</vt:lpstr>
      <vt:lpstr>Times New Roman</vt:lpstr>
      <vt:lpstr>Default Design</vt:lpstr>
      <vt:lpstr>Bitmap Image</vt:lpstr>
      <vt:lpstr>Portable Routers</vt:lpstr>
      <vt:lpstr> The Router </vt:lpstr>
      <vt:lpstr>Router Types</vt:lpstr>
      <vt:lpstr> Fixed-base Router Features </vt:lpstr>
      <vt:lpstr> Depth-of-Cut Adjustment </vt:lpstr>
      <vt:lpstr> Plunge Routers </vt:lpstr>
      <vt:lpstr> Plunge Router Features </vt:lpstr>
      <vt:lpstr>Setting the Depth of Cut</vt:lpstr>
      <vt:lpstr> Typical Plunge Router Operation </vt:lpstr>
      <vt:lpstr> Making Multiple Passes </vt:lpstr>
      <vt:lpstr> Variable Speed Routers </vt:lpstr>
      <vt:lpstr> Router Bits </vt:lpstr>
      <vt:lpstr>Router Bit Types</vt:lpstr>
      <vt:lpstr> Long, Narrow Bits </vt:lpstr>
      <vt:lpstr> Edge-Forming Bits </vt:lpstr>
      <vt:lpstr> Flush Trim &amp; Pattern Bits </vt:lpstr>
      <vt:lpstr> Changing Router Bits </vt:lpstr>
      <vt:lpstr> Changing Router Bits, continued </vt:lpstr>
      <vt:lpstr> Installing Router Bits </vt:lpstr>
      <vt:lpstr>Bit Care</vt:lpstr>
      <vt:lpstr> Shaping an Edge with a Router </vt:lpstr>
      <vt:lpstr> Edge Shaping, continued </vt:lpstr>
      <vt:lpstr> Climb-Cutting </vt:lpstr>
      <vt:lpstr>Splintering</vt:lpstr>
      <vt:lpstr>Template Guides</vt:lpstr>
      <vt:lpstr>Edge Guides</vt:lpstr>
      <vt:lpstr> Feed Rate </vt:lpstr>
      <vt:lpstr>Bearing Surface</vt:lpstr>
      <vt:lpstr>Turning Corners</vt:lpstr>
      <vt:lpstr> Listen to Your Router </vt:lpstr>
      <vt:lpstr>Work Safe</vt:lpstr>
      <vt:lpstr>Acknowledgements</vt:lpstr>
    </vt:vector>
  </TitlesOfParts>
  <Company>MATC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Routers</dc:title>
  <dc:creator>matc</dc:creator>
  <cp:lastModifiedBy>Molzahn, Patrick A</cp:lastModifiedBy>
  <cp:revision>148</cp:revision>
  <cp:lastPrinted>2017-09-18T18:16:13Z</cp:lastPrinted>
  <dcterms:created xsi:type="dcterms:W3CDTF">2005-12-12T03:00:39Z</dcterms:created>
  <dcterms:modified xsi:type="dcterms:W3CDTF">2017-09-18T18:17:14Z</dcterms:modified>
</cp:coreProperties>
</file>