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0882" autoAdjust="0"/>
  </p:normalViewPr>
  <p:slideViewPr>
    <p:cSldViewPr snapToGrid="0">
      <p:cViewPr varScale="1">
        <p:scale>
          <a:sx n="64" d="100"/>
          <a:sy n="64" d="100"/>
        </p:scale>
        <p:origin x="13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8B300-71F9-4636-93F7-C2E641F5D867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2B1A1-399C-49C5-A068-C770DCD01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70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</a:t>
            </a:r>
            <a:r>
              <a:rPr lang="en-US" baseline="0" dirty="0" smtClean="0"/>
              <a:t> a coat of stain to your ½ of each face of your panel – this will make any defects appear more readily.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2B1A1-399C-49C5-A068-C770DCD019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84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an inspection light, or a light source from a low angle to view defects.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2B1A1-399C-49C5-A068-C770DCD019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16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3431-987B-4D86-9B5C-CAC6DF871B9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4652-DAEF-441B-B59B-76EECA5FA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13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3431-987B-4D86-9B5C-CAC6DF871B9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4652-DAEF-441B-B59B-76EECA5FA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0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3431-987B-4D86-9B5C-CAC6DF871B9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4652-DAEF-441B-B59B-76EECA5FA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62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3431-987B-4D86-9B5C-CAC6DF871B9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4652-DAEF-441B-B59B-76EECA5FA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4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3431-987B-4D86-9B5C-CAC6DF871B9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4652-DAEF-441B-B59B-76EECA5FA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50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3431-987B-4D86-9B5C-CAC6DF871B9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4652-DAEF-441B-B59B-76EECA5FA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92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3431-987B-4D86-9B5C-CAC6DF871B9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4652-DAEF-441B-B59B-76EECA5FA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21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3431-987B-4D86-9B5C-CAC6DF871B9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4652-DAEF-441B-B59B-76EECA5FA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5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3431-987B-4D86-9B5C-CAC6DF871B9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4652-DAEF-441B-B59B-76EECA5FA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1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3431-987B-4D86-9B5C-CAC6DF871B9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4652-DAEF-441B-B59B-76EECA5FA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0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73431-987B-4D86-9B5C-CAC6DF871B9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C4652-DAEF-441B-B59B-76EECA5FA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6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73431-987B-4D86-9B5C-CAC6DF871B9D}" type="datetimeFigureOut">
              <a:rPr lang="en-US" smtClean="0"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C4652-DAEF-441B-B59B-76EECA5FA3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7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Notes on Evaluating Sanding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Exercise 5.2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74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4675" y="5534241"/>
            <a:ext cx="8124669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Add a coat of stain to your ½ of each face of your panel – this will make </a:t>
            </a:r>
            <a:r>
              <a:rPr lang="en-US" sz="2400" dirty="0" smtClean="0"/>
              <a:t>any defects </a:t>
            </a:r>
            <a:r>
              <a:rPr lang="en-US" sz="2400" dirty="0"/>
              <a:t>appear more readily.</a:t>
            </a:r>
          </a:p>
        </p:txBody>
      </p:sp>
    </p:spTree>
    <p:extLst>
      <p:ext uri="{BB962C8B-B14F-4D97-AF65-F5344CB8AC3E}">
        <p14:creationId xmlns:p14="http://schemas.microsoft.com/office/powerpoint/2010/main" val="234973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4577" y="5456420"/>
            <a:ext cx="7824866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Use an inspection light, or a light source from a low angle to view defects.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90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454334"/>
              </p:ext>
            </p:extLst>
          </p:nvPr>
        </p:nvGraphicFramePr>
        <p:xfrm>
          <a:off x="1" y="2083633"/>
          <a:ext cx="9143999" cy="18287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2325">
                  <a:extLst>
                    <a:ext uri="{9D8B030D-6E8A-4147-A177-3AD203B41FA5}">
                      <a16:colId xmlns:a16="http://schemas.microsoft.com/office/drawing/2014/main" val="1550258831"/>
                    </a:ext>
                  </a:extLst>
                </a:gridCol>
                <a:gridCol w="1852325">
                  <a:extLst>
                    <a:ext uri="{9D8B030D-6E8A-4147-A177-3AD203B41FA5}">
                      <a16:colId xmlns:a16="http://schemas.microsoft.com/office/drawing/2014/main" val="2388580564"/>
                    </a:ext>
                  </a:extLst>
                </a:gridCol>
                <a:gridCol w="1756695">
                  <a:extLst>
                    <a:ext uri="{9D8B030D-6E8A-4147-A177-3AD203B41FA5}">
                      <a16:colId xmlns:a16="http://schemas.microsoft.com/office/drawing/2014/main" val="3010002697"/>
                    </a:ext>
                  </a:extLst>
                </a:gridCol>
                <a:gridCol w="1805466">
                  <a:extLst>
                    <a:ext uri="{9D8B030D-6E8A-4147-A177-3AD203B41FA5}">
                      <a16:colId xmlns:a16="http://schemas.microsoft.com/office/drawing/2014/main" val="416941037"/>
                    </a:ext>
                  </a:extLst>
                </a:gridCol>
                <a:gridCol w="1877188">
                  <a:extLst>
                    <a:ext uri="{9D8B030D-6E8A-4147-A177-3AD203B41FA5}">
                      <a16:colId xmlns:a16="http://schemas.microsoft.com/office/drawing/2014/main" val="678079675"/>
                    </a:ext>
                  </a:extLst>
                </a:gridCol>
              </a:tblGrid>
              <a:tr h="18287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Face 1 ("A"): No apparent sand through (ghosting) of veneer</a:t>
                      </a:r>
                      <a:endParaRPr lang="en-US" sz="20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Face 1 ("A"): No Cross-Grain </a:t>
                      </a:r>
                      <a:r>
                        <a:rPr lang="en-US" sz="2000" dirty="0" smtClean="0">
                          <a:effectLst/>
                        </a:rPr>
                        <a:t>Scratches</a:t>
                      </a:r>
                      <a:endParaRPr lang="en-US" sz="2000" dirty="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Face 1 ("A"): Sanding marks are consistent and directional with the grain </a:t>
                      </a:r>
                      <a:endParaRPr lang="en-US" sz="20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Face 1 ("A"):  No edge/end roll or dubbing</a:t>
                      </a:r>
                      <a:endParaRPr lang="en-US" sz="200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Face 1 ("A"): No pronounced Orbital Sanding Marks</a:t>
                      </a:r>
                      <a:endParaRPr lang="en-US" sz="2000" dirty="0">
                        <a:effectLst/>
                        <a:latin typeface="Courier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7997265"/>
                  </a:ext>
                </a:extLst>
              </a:tr>
            </a:tbl>
          </a:graphicData>
        </a:graphic>
      </p:graphicFrame>
      <p:grpSp>
        <p:nvGrpSpPr>
          <p:cNvPr id="3" name="Group 2"/>
          <p:cNvGrpSpPr>
            <a:grpSpLocks noChangeAspect="1"/>
          </p:cNvGrpSpPr>
          <p:nvPr/>
        </p:nvGrpSpPr>
        <p:grpSpPr>
          <a:xfrm rot="5400000">
            <a:off x="7204517" y="4020644"/>
            <a:ext cx="2047695" cy="1831271"/>
            <a:chOff x="876300" y="1219200"/>
            <a:chExt cx="5410200" cy="4191000"/>
          </a:xfrm>
        </p:grpSpPr>
        <p:sp>
          <p:nvSpPr>
            <p:cNvPr id="4" name="Rectangle 2" descr="Oak"/>
            <p:cNvSpPr>
              <a:spLocks noChangeAspect="1" noChangeArrowheads="1"/>
            </p:cNvSpPr>
            <p:nvPr/>
          </p:nvSpPr>
          <p:spPr bwMode="auto">
            <a:xfrm>
              <a:off x="876300" y="1219200"/>
              <a:ext cx="5410200" cy="4191000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219200" y="1524000"/>
              <a:ext cx="4724400" cy="3352800"/>
              <a:chOff x="1728" y="1488"/>
              <a:chExt cx="2976" cy="2112"/>
            </a:xfrm>
          </p:grpSpPr>
          <p:grpSp>
            <p:nvGrpSpPr>
              <p:cNvPr id="6" name="Group 5"/>
              <p:cNvGrpSpPr>
                <a:grpSpLocks/>
              </p:cNvGrpSpPr>
              <p:nvPr/>
            </p:nvGrpSpPr>
            <p:grpSpPr bwMode="auto">
              <a:xfrm>
                <a:off x="1728" y="1488"/>
                <a:ext cx="1488" cy="2112"/>
                <a:chOff x="1728" y="1488"/>
                <a:chExt cx="1488" cy="2112"/>
              </a:xfrm>
            </p:grpSpPr>
            <p:grpSp>
              <p:nvGrpSpPr>
                <p:cNvPr id="72" name="Group 6"/>
                <p:cNvGrpSpPr>
                  <a:grpSpLocks/>
                </p:cNvGrpSpPr>
                <p:nvPr/>
              </p:nvGrpSpPr>
              <p:grpSpPr bwMode="auto">
                <a:xfrm>
                  <a:off x="1728" y="3072"/>
                  <a:ext cx="1392" cy="288"/>
                  <a:chOff x="1728" y="3072"/>
                  <a:chExt cx="1392" cy="288"/>
                </a:xfrm>
              </p:grpSpPr>
              <p:sp>
                <p:nvSpPr>
                  <p:cNvPr id="129" name="AutoShape 7"/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3072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0" name="AutoShape 8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" name="AutoShape 12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168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3" name="Group 14"/>
                <p:cNvGrpSpPr>
                  <a:grpSpLocks/>
                </p:cNvGrpSpPr>
                <p:nvPr/>
              </p:nvGrpSpPr>
              <p:grpSpPr bwMode="auto">
                <a:xfrm>
                  <a:off x="1728" y="2784"/>
                  <a:ext cx="1392" cy="288"/>
                  <a:chOff x="1728" y="3072"/>
                  <a:chExt cx="1392" cy="288"/>
                </a:xfrm>
              </p:grpSpPr>
              <p:sp>
                <p:nvSpPr>
                  <p:cNvPr id="122" name="AutoShape 15"/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3072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" name="AutoShape 16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" name="AutoShape 17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" name="AutoShape 19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168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8" name="AutoShape 21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4" name="Group 22"/>
                <p:cNvGrpSpPr>
                  <a:grpSpLocks/>
                </p:cNvGrpSpPr>
                <p:nvPr/>
              </p:nvGrpSpPr>
              <p:grpSpPr bwMode="auto">
                <a:xfrm>
                  <a:off x="1728" y="2496"/>
                  <a:ext cx="1392" cy="288"/>
                  <a:chOff x="1728" y="3072"/>
                  <a:chExt cx="1392" cy="288"/>
                </a:xfrm>
              </p:grpSpPr>
              <p:sp>
                <p:nvSpPr>
                  <p:cNvPr id="115" name="AutoShape 23"/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3072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" name="AutoShape 25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AutoShape 26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9" name="AutoShape 27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AutoShape 28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168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AutoShape 29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5" name="Group 30"/>
                <p:cNvGrpSpPr>
                  <a:grpSpLocks/>
                </p:cNvGrpSpPr>
                <p:nvPr/>
              </p:nvGrpSpPr>
              <p:grpSpPr bwMode="auto">
                <a:xfrm>
                  <a:off x="1776" y="2256"/>
                  <a:ext cx="1392" cy="288"/>
                  <a:chOff x="1728" y="3072"/>
                  <a:chExt cx="1392" cy="288"/>
                </a:xfrm>
              </p:grpSpPr>
              <p:sp>
                <p:nvSpPr>
                  <p:cNvPr id="108" name="AutoShape 31"/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3072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9" name="AutoShape 32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" name="AutoShape 33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" name="AutoShape 34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" name="AutoShape 35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" name="AutoShape 36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168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" name="AutoShape 37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6" name="Group 38"/>
                <p:cNvGrpSpPr>
                  <a:grpSpLocks/>
                </p:cNvGrpSpPr>
                <p:nvPr/>
              </p:nvGrpSpPr>
              <p:grpSpPr bwMode="auto">
                <a:xfrm>
                  <a:off x="1824" y="2016"/>
                  <a:ext cx="1392" cy="288"/>
                  <a:chOff x="1728" y="3072"/>
                  <a:chExt cx="1392" cy="288"/>
                </a:xfrm>
              </p:grpSpPr>
              <p:sp>
                <p:nvSpPr>
                  <p:cNvPr id="101" name="AutoShape 39"/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3072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2" name="AutoShape 40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3" name="AutoShape 41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4" name="AutoShape 42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5" name="AutoShape 43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6" name="AutoShape 44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168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7" name="AutoShape 45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7" name="Group 46"/>
                <p:cNvGrpSpPr>
                  <a:grpSpLocks/>
                </p:cNvGrpSpPr>
                <p:nvPr/>
              </p:nvGrpSpPr>
              <p:grpSpPr bwMode="auto">
                <a:xfrm>
                  <a:off x="1824" y="1728"/>
                  <a:ext cx="1392" cy="288"/>
                  <a:chOff x="1728" y="3072"/>
                  <a:chExt cx="1392" cy="288"/>
                </a:xfrm>
              </p:grpSpPr>
              <p:sp>
                <p:nvSpPr>
                  <p:cNvPr id="94" name="AutoShape 47"/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3072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5" name="AutoShape 48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6" name="AutoShape 49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" name="AutoShape 50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8" name="AutoShape 51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9" name="AutoShape 52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168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00" name="AutoShape 53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8" name="Group 54"/>
                <p:cNvGrpSpPr>
                  <a:grpSpLocks/>
                </p:cNvGrpSpPr>
                <p:nvPr/>
              </p:nvGrpSpPr>
              <p:grpSpPr bwMode="auto">
                <a:xfrm>
                  <a:off x="1824" y="1488"/>
                  <a:ext cx="1392" cy="288"/>
                  <a:chOff x="1728" y="3072"/>
                  <a:chExt cx="1392" cy="288"/>
                </a:xfrm>
              </p:grpSpPr>
              <p:sp>
                <p:nvSpPr>
                  <p:cNvPr id="87" name="AutoShape 55"/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3072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8" name="AutoShape 56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9" name="AutoShape 57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0" name="AutoShape 58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1" name="AutoShape 59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" name="AutoShape 60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168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3" name="AutoShape 61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9" name="Group 62"/>
                <p:cNvGrpSpPr>
                  <a:grpSpLocks/>
                </p:cNvGrpSpPr>
                <p:nvPr/>
              </p:nvGrpSpPr>
              <p:grpSpPr bwMode="auto">
                <a:xfrm>
                  <a:off x="1728" y="3312"/>
                  <a:ext cx="1392" cy="288"/>
                  <a:chOff x="1728" y="3072"/>
                  <a:chExt cx="1392" cy="288"/>
                </a:xfrm>
              </p:grpSpPr>
              <p:sp>
                <p:nvSpPr>
                  <p:cNvPr id="80" name="AutoShape 63"/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3072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" name="AutoShape 64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" name="AutoShape 65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3" name="AutoShape 66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4" name="AutoShape 67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5" name="AutoShape 68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168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6" name="AutoShape 69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" name="Group 70"/>
              <p:cNvGrpSpPr>
                <a:grpSpLocks/>
              </p:cNvGrpSpPr>
              <p:nvPr/>
            </p:nvGrpSpPr>
            <p:grpSpPr bwMode="auto">
              <a:xfrm>
                <a:off x="3216" y="1488"/>
                <a:ext cx="1488" cy="2112"/>
                <a:chOff x="1728" y="1488"/>
                <a:chExt cx="1488" cy="2112"/>
              </a:xfrm>
            </p:grpSpPr>
            <p:grpSp>
              <p:nvGrpSpPr>
                <p:cNvPr id="8" name="Group 71"/>
                <p:cNvGrpSpPr>
                  <a:grpSpLocks/>
                </p:cNvGrpSpPr>
                <p:nvPr/>
              </p:nvGrpSpPr>
              <p:grpSpPr bwMode="auto">
                <a:xfrm>
                  <a:off x="1728" y="3072"/>
                  <a:ext cx="1392" cy="288"/>
                  <a:chOff x="1728" y="3072"/>
                  <a:chExt cx="1392" cy="288"/>
                </a:xfrm>
              </p:grpSpPr>
              <p:sp>
                <p:nvSpPr>
                  <p:cNvPr id="65" name="AutoShape 72"/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3072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" name="AutoShape 73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" name="AutoShape 74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8" name="AutoShape 75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" name="AutoShape 76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" name="AutoShape 77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168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" name="AutoShape 78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" name="Group 79"/>
                <p:cNvGrpSpPr>
                  <a:grpSpLocks/>
                </p:cNvGrpSpPr>
                <p:nvPr/>
              </p:nvGrpSpPr>
              <p:grpSpPr bwMode="auto">
                <a:xfrm>
                  <a:off x="1728" y="2784"/>
                  <a:ext cx="1392" cy="288"/>
                  <a:chOff x="1728" y="3072"/>
                  <a:chExt cx="1392" cy="288"/>
                </a:xfrm>
              </p:grpSpPr>
              <p:sp>
                <p:nvSpPr>
                  <p:cNvPr id="58" name="AutoShape 80"/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3072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9" name="AutoShape 81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0" name="AutoShape 82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1" name="AutoShape 83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2" name="AutoShape 84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3" name="AutoShape 85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168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" name="AutoShape 86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" name="Group 87"/>
                <p:cNvGrpSpPr>
                  <a:grpSpLocks/>
                </p:cNvGrpSpPr>
                <p:nvPr/>
              </p:nvGrpSpPr>
              <p:grpSpPr bwMode="auto">
                <a:xfrm>
                  <a:off x="1728" y="2496"/>
                  <a:ext cx="1392" cy="288"/>
                  <a:chOff x="1728" y="3072"/>
                  <a:chExt cx="1392" cy="288"/>
                </a:xfrm>
              </p:grpSpPr>
              <p:sp>
                <p:nvSpPr>
                  <p:cNvPr id="51" name="AutoShape 88"/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3072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" name="AutoShape 89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" name="AutoShape 90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" name="AutoShape 91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" name="AutoShape 92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" name="AutoShape 93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168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" name="AutoShape 94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95"/>
                <p:cNvGrpSpPr>
                  <a:grpSpLocks/>
                </p:cNvGrpSpPr>
                <p:nvPr/>
              </p:nvGrpSpPr>
              <p:grpSpPr bwMode="auto">
                <a:xfrm>
                  <a:off x="1776" y="2256"/>
                  <a:ext cx="1392" cy="288"/>
                  <a:chOff x="1728" y="3072"/>
                  <a:chExt cx="1392" cy="288"/>
                </a:xfrm>
              </p:grpSpPr>
              <p:sp>
                <p:nvSpPr>
                  <p:cNvPr id="44" name="AutoShape 96"/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3072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" name="AutoShape 97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6" name="AutoShape 98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" name="AutoShape 99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" name="AutoShape 100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" name="AutoShape 101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168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" name="AutoShape 102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103"/>
                <p:cNvGrpSpPr>
                  <a:grpSpLocks/>
                </p:cNvGrpSpPr>
                <p:nvPr/>
              </p:nvGrpSpPr>
              <p:grpSpPr bwMode="auto">
                <a:xfrm>
                  <a:off x="1824" y="2016"/>
                  <a:ext cx="1392" cy="288"/>
                  <a:chOff x="1728" y="3072"/>
                  <a:chExt cx="1392" cy="288"/>
                </a:xfrm>
              </p:grpSpPr>
              <p:sp>
                <p:nvSpPr>
                  <p:cNvPr id="37" name="AutoShape 104"/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3072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" name="AutoShape 105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9" name="AutoShape 106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" name="AutoShape 107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" name="AutoShape 108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" name="AutoShape 109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168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" name="AutoShape 110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" name="Group 111"/>
                <p:cNvGrpSpPr>
                  <a:grpSpLocks/>
                </p:cNvGrpSpPr>
                <p:nvPr/>
              </p:nvGrpSpPr>
              <p:grpSpPr bwMode="auto">
                <a:xfrm>
                  <a:off x="1824" y="1728"/>
                  <a:ext cx="1392" cy="288"/>
                  <a:chOff x="1728" y="3072"/>
                  <a:chExt cx="1392" cy="288"/>
                </a:xfrm>
              </p:grpSpPr>
              <p:sp>
                <p:nvSpPr>
                  <p:cNvPr id="30" name="AutoShape 112"/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3072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AutoShape 113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AutoShape 114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AutoShape 115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" name="AutoShape 116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" name="AutoShape 117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168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AutoShape 118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" name="Group 119"/>
                <p:cNvGrpSpPr>
                  <a:grpSpLocks/>
                </p:cNvGrpSpPr>
                <p:nvPr/>
              </p:nvGrpSpPr>
              <p:grpSpPr bwMode="auto">
                <a:xfrm>
                  <a:off x="1824" y="1488"/>
                  <a:ext cx="1392" cy="288"/>
                  <a:chOff x="1728" y="3072"/>
                  <a:chExt cx="1392" cy="288"/>
                </a:xfrm>
              </p:grpSpPr>
              <p:sp>
                <p:nvSpPr>
                  <p:cNvPr id="23" name="AutoShape 120"/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3072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" name="AutoShape 121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" name="AutoShape 122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6" name="AutoShape 123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" name="AutoShape 124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AutoShape 125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168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" name="AutoShape 126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127"/>
                <p:cNvGrpSpPr>
                  <a:grpSpLocks/>
                </p:cNvGrpSpPr>
                <p:nvPr/>
              </p:nvGrpSpPr>
              <p:grpSpPr bwMode="auto">
                <a:xfrm>
                  <a:off x="1728" y="3312"/>
                  <a:ext cx="1392" cy="288"/>
                  <a:chOff x="1728" y="3072"/>
                  <a:chExt cx="1392" cy="288"/>
                </a:xfrm>
              </p:grpSpPr>
              <p:sp>
                <p:nvSpPr>
                  <p:cNvPr id="16" name="AutoShape 128"/>
                  <p:cNvSpPr>
                    <a:spLocks noChangeArrowheads="1"/>
                  </p:cNvSpPr>
                  <p:nvPr/>
                </p:nvSpPr>
                <p:spPr bwMode="auto">
                  <a:xfrm>
                    <a:off x="1968" y="3072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" name="AutoShape 129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" name="AutoShape 130"/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" name="AutoShape 131"/>
                  <p:cNvSpPr>
                    <a:spLocks noChangeArrowheads="1"/>
                  </p:cNvSpPr>
                  <p:nvPr/>
                </p:nvSpPr>
                <p:spPr bwMode="auto">
                  <a:xfrm>
                    <a:off x="2352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" name="AutoShape 132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" name="AutoShape 133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3168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" name="AutoShape 134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3120"/>
                    <a:ext cx="144" cy="192"/>
                  </a:xfrm>
                  <a:custGeom>
                    <a:avLst/>
                    <a:gdLst>
                      <a:gd name="G0" fmla="+- 263343 0 0"/>
                      <a:gd name="G1" fmla="+- 6518362 0 0"/>
                      <a:gd name="G2" fmla="+- 263343 0 6518362"/>
                      <a:gd name="G3" fmla="+- 10800 0 0"/>
                      <a:gd name="G4" fmla="+- 0 0 263343"/>
                      <a:gd name="T0" fmla="*/ 360 256 1"/>
                      <a:gd name="T1" fmla="*/ 0 256 1"/>
                      <a:gd name="G5" fmla="+- G2 T0 T1"/>
                      <a:gd name="G6" fmla="?: G2 G2 G5"/>
                      <a:gd name="G7" fmla="+- 0 0 G6"/>
                      <a:gd name="G8" fmla="+- 10800 0 0"/>
                      <a:gd name="G9" fmla="+- 0 0 6518362"/>
                      <a:gd name="G10" fmla="+- 10800 0 2700"/>
                      <a:gd name="G11" fmla="cos G10 263343"/>
                      <a:gd name="G12" fmla="sin G10 263343"/>
                      <a:gd name="G13" fmla="cos 13500 263343"/>
                      <a:gd name="G14" fmla="sin 13500 263343"/>
                      <a:gd name="G15" fmla="+- G11 10800 0"/>
                      <a:gd name="G16" fmla="+- G12 10800 0"/>
                      <a:gd name="G17" fmla="+- G13 10800 0"/>
                      <a:gd name="G18" fmla="+- G14 10800 0"/>
                      <a:gd name="G19" fmla="*/ 10800 1 2"/>
                      <a:gd name="G20" fmla="+- G19 5400 0"/>
                      <a:gd name="G21" fmla="cos G20 263343"/>
                      <a:gd name="G22" fmla="sin G20 263343"/>
                      <a:gd name="G23" fmla="+- G21 10800 0"/>
                      <a:gd name="G24" fmla="+- G12 G23 G22"/>
                      <a:gd name="G25" fmla="+- G22 G23 G11"/>
                      <a:gd name="G26" fmla="cos 10800 263343"/>
                      <a:gd name="G27" fmla="sin 10800 263343"/>
                      <a:gd name="G28" fmla="cos 10800 263343"/>
                      <a:gd name="G29" fmla="sin 10800 263343"/>
                      <a:gd name="G30" fmla="+- G26 10800 0"/>
                      <a:gd name="G31" fmla="+- G27 10800 0"/>
                      <a:gd name="G32" fmla="+- G28 10800 0"/>
                      <a:gd name="G33" fmla="+- G29 10800 0"/>
                      <a:gd name="G34" fmla="+- G19 5400 0"/>
                      <a:gd name="G35" fmla="cos G34 6518362"/>
                      <a:gd name="G36" fmla="sin G34 6518362"/>
                      <a:gd name="G37" fmla="+/ 6518362 263343 2"/>
                      <a:gd name="T2" fmla="*/ 180 256 1"/>
                      <a:gd name="T3" fmla="*/ 0 256 1"/>
                      <a:gd name="G38" fmla="+- G37 T2 T3"/>
                      <a:gd name="G39" fmla="?: G2 G37 G38"/>
                      <a:gd name="G40" fmla="cos 10800 G39"/>
                      <a:gd name="G41" fmla="sin 10800 G39"/>
                      <a:gd name="G42" fmla="cos 10800 G39"/>
                      <a:gd name="G43" fmla="sin 10800 G39"/>
                      <a:gd name="G44" fmla="+- G40 10800 0"/>
                      <a:gd name="G45" fmla="+- G41 10800 0"/>
                      <a:gd name="G46" fmla="+- G42 10800 0"/>
                      <a:gd name="G47" fmla="+- G43 10800 0"/>
                      <a:gd name="G48" fmla="+- G35 10800 0"/>
                      <a:gd name="G49" fmla="+- G36 10800 0"/>
                      <a:gd name="T4" fmla="*/ 4112 w 21600"/>
                      <a:gd name="T5" fmla="*/ 2319 h 21600"/>
                      <a:gd name="T6" fmla="*/ 9024 w 21600"/>
                      <a:gd name="T7" fmla="*/ 21453 h 21600"/>
                      <a:gd name="T8" fmla="*/ 4112 w 21600"/>
                      <a:gd name="T9" fmla="*/ 2319 h 21600"/>
                      <a:gd name="T10" fmla="*/ 24266 w 21600"/>
                      <a:gd name="T11" fmla="*/ 11746 h 21600"/>
                      <a:gd name="T12" fmla="*/ 21384 w 21600"/>
                      <a:gd name="T13" fmla="*/ 14249 h 21600"/>
                      <a:gd name="T14" fmla="*/ 18880 w 21600"/>
                      <a:gd name="T15" fmla="*/ 11367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21573" y="11556"/>
                        </a:moveTo>
                        <a:cubicBezTo>
                          <a:pt x="21591" y="11304"/>
                          <a:pt x="21600" y="11052"/>
                          <a:pt x="21600" y="10800"/>
                        </a:cubicBezTo>
                        <a:cubicBezTo>
                          <a:pt x="21600" y="4835"/>
                          <a:pt x="16764" y="0"/>
                          <a:pt x="10800" y="0"/>
                        </a:cubicBezTo>
                        <a:cubicBezTo>
                          <a:pt x="4835" y="0"/>
                          <a:pt x="0" y="4835"/>
                          <a:pt x="0" y="10800"/>
                        </a:cubicBezTo>
                        <a:cubicBezTo>
                          <a:pt x="-1" y="16079"/>
                          <a:pt x="3816" y="20585"/>
                          <a:pt x="9024" y="21453"/>
                        </a:cubicBezTo>
                        <a:cubicBezTo>
                          <a:pt x="3816" y="20585"/>
                          <a:pt x="0" y="16079"/>
                          <a:pt x="0" y="10800"/>
                        </a:cubicBez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4" y="0"/>
                          <a:pt x="21600" y="4835"/>
                          <a:pt x="21600" y="10800"/>
                        </a:cubicBezTo>
                        <a:cubicBezTo>
                          <a:pt x="21600" y="11052"/>
                          <a:pt x="21591" y="11304"/>
                          <a:pt x="21573" y="11556"/>
                        </a:cubicBezTo>
                        <a:lnTo>
                          <a:pt x="24266" y="11746"/>
                        </a:lnTo>
                        <a:lnTo>
                          <a:pt x="21384" y="14249"/>
                        </a:lnTo>
                        <a:lnTo>
                          <a:pt x="18880" y="11367"/>
                        </a:lnTo>
                        <a:lnTo>
                          <a:pt x="21573" y="11556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pic>
        <p:nvPicPr>
          <p:cNvPr id="136" name="Picture 1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145" r="775" b="22098"/>
          <a:stretch/>
        </p:blipFill>
        <p:spPr>
          <a:xfrm>
            <a:off x="1864486" y="3883417"/>
            <a:ext cx="1791879" cy="2019202"/>
          </a:xfrm>
          <a:prstGeom prst="rect">
            <a:avLst/>
          </a:prstGeom>
        </p:spPr>
      </p:pic>
      <p:sp>
        <p:nvSpPr>
          <p:cNvPr id="137" name="Title 1"/>
          <p:cNvSpPr txBox="1">
            <a:spLocks/>
          </p:cNvSpPr>
          <p:nvPr/>
        </p:nvSpPr>
        <p:spPr>
          <a:xfrm>
            <a:off x="2638268" y="297904"/>
            <a:ext cx="3462729" cy="871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Grading</a:t>
            </a:r>
            <a:endParaRPr lang="en-US" dirty="0"/>
          </a:p>
        </p:txBody>
      </p:sp>
      <p:sp>
        <p:nvSpPr>
          <p:cNvPr id="138" name="TextBox 137"/>
          <p:cNvSpPr txBox="1"/>
          <p:nvPr/>
        </p:nvSpPr>
        <p:spPr>
          <a:xfrm>
            <a:off x="359764" y="1334125"/>
            <a:ext cx="7752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Mark your faces “A” and “B”. Evaluate each based on the criteria below:</a:t>
            </a:r>
            <a:endParaRPr lang="en-US" dirty="0"/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8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87" t="33937" r="8124" b="1696"/>
          <a:stretch/>
        </p:blipFill>
        <p:spPr>
          <a:xfrm rot="16200000">
            <a:off x="5345188" y="4003733"/>
            <a:ext cx="2060251" cy="1852536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4" t="301"/>
          <a:stretch/>
        </p:blipFill>
        <p:spPr>
          <a:xfrm rot="5400000">
            <a:off x="-108037" y="3954681"/>
            <a:ext cx="2039047" cy="189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7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165</Words>
  <Application>Microsoft Office PowerPoint</Application>
  <PresentationFormat>On-screen Show (4:3)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Courier</vt:lpstr>
      <vt:lpstr>Times New Roman</vt:lpstr>
      <vt:lpstr>Office Theme</vt:lpstr>
      <vt:lpstr>Notes on Evaluating Sanding</vt:lpstr>
      <vt:lpstr>PowerPoint Presentation</vt:lpstr>
      <vt:lpstr>PowerPoint Presentation</vt:lpstr>
      <vt:lpstr>PowerPoint Presentation</vt:lpstr>
    </vt:vector>
  </TitlesOfParts>
  <Company>Madison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on Evaluating Sanding</dc:title>
  <dc:creator>Molzahn, Patrick A</dc:creator>
  <cp:lastModifiedBy>Molzahn, Patrick A</cp:lastModifiedBy>
  <cp:revision>9</cp:revision>
  <dcterms:created xsi:type="dcterms:W3CDTF">2019-03-06T13:57:35Z</dcterms:created>
  <dcterms:modified xsi:type="dcterms:W3CDTF">2019-03-11T17:17:59Z</dcterms:modified>
</cp:coreProperties>
</file>